
<file path=[Content_Types].xml><?xml version="1.0" encoding="utf-8"?>
<Types xmlns="http://schemas.openxmlformats.org/package/2006/content-types">
  <Default Extension="png" ContentType="image/png"/>
  <Default Extension="wmf" ContentType="image/x-wmf"/>
  <Default Extension="rels" ContentType="application/vnd.openxmlformats-package.relationships+xml"/>
  <Default Extension="xml" ContentType="application/xml"/>
  <Default Extension="fntdata" ContentType="application/x-fontdata"/>
  <Default Extension="wdp" ContentType="image/vnd.ms-photo"/>
  <Default Extension="mp4" ContentType="video/mp4"/>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autoCompressPictures="0">
  <p:sldMasterIdLst>
    <p:sldMasterId id="2147483723" r:id="rId1"/>
  </p:sldMasterIdLst>
  <p:notesMasterIdLst>
    <p:notesMasterId r:id="rId60"/>
  </p:notesMasterIdLst>
  <p:handoutMasterIdLst>
    <p:handoutMasterId r:id="rId61"/>
  </p:handoutMasterIdLst>
  <p:sldIdLst>
    <p:sldId id="751" r:id="rId2"/>
    <p:sldId id="752" r:id="rId3"/>
    <p:sldId id="712" r:id="rId4"/>
    <p:sldId id="732" r:id="rId5"/>
    <p:sldId id="713" r:id="rId6"/>
    <p:sldId id="757" r:id="rId7"/>
    <p:sldId id="758" r:id="rId8"/>
    <p:sldId id="759" r:id="rId9"/>
    <p:sldId id="760" r:id="rId10"/>
    <p:sldId id="753" r:id="rId11"/>
    <p:sldId id="714" r:id="rId12"/>
    <p:sldId id="733" r:id="rId13"/>
    <p:sldId id="715" r:id="rId14"/>
    <p:sldId id="734" r:id="rId15"/>
    <p:sldId id="716" r:id="rId16"/>
    <p:sldId id="754" r:id="rId17"/>
    <p:sldId id="735" r:id="rId18"/>
    <p:sldId id="717" r:id="rId19"/>
    <p:sldId id="718" r:id="rId20"/>
    <p:sldId id="740" r:id="rId21"/>
    <p:sldId id="719" r:id="rId22"/>
    <p:sldId id="741" r:id="rId23"/>
    <p:sldId id="748" r:id="rId24"/>
    <p:sldId id="747" r:id="rId25"/>
    <p:sldId id="750" r:id="rId26"/>
    <p:sldId id="749" r:id="rId27"/>
    <p:sldId id="724" r:id="rId28"/>
    <p:sldId id="725" r:id="rId29"/>
    <p:sldId id="726" r:id="rId30"/>
    <p:sldId id="744" r:id="rId31"/>
    <p:sldId id="786" r:id="rId32"/>
    <p:sldId id="776" r:id="rId33"/>
    <p:sldId id="785" r:id="rId34"/>
    <p:sldId id="772" r:id="rId35"/>
    <p:sldId id="778" r:id="rId36"/>
    <p:sldId id="782" r:id="rId37"/>
    <p:sldId id="783" r:id="rId38"/>
    <p:sldId id="784" r:id="rId39"/>
    <p:sldId id="770" r:id="rId40"/>
    <p:sldId id="775" r:id="rId41"/>
    <p:sldId id="773" r:id="rId42"/>
    <p:sldId id="774" r:id="rId43"/>
    <p:sldId id="771" r:id="rId44"/>
    <p:sldId id="755" r:id="rId45"/>
    <p:sldId id="728" r:id="rId46"/>
    <p:sldId id="767" r:id="rId47"/>
    <p:sldId id="768" r:id="rId48"/>
    <p:sldId id="769" r:id="rId49"/>
    <p:sldId id="764" r:id="rId50"/>
    <p:sldId id="766" r:id="rId51"/>
    <p:sldId id="765" r:id="rId52"/>
    <p:sldId id="729" r:id="rId53"/>
    <p:sldId id="730" r:id="rId54"/>
    <p:sldId id="756" r:id="rId55"/>
    <p:sldId id="777" r:id="rId56"/>
    <p:sldId id="727" r:id="rId57"/>
    <p:sldId id="763" r:id="rId58"/>
    <p:sldId id="743" r:id="rId59"/>
  </p:sldIdLst>
  <p:sldSz cx="12190413" cy="6859588"/>
  <p:notesSz cx="6858000" cy="9144000"/>
  <p:embeddedFontLst>
    <p:embeddedFont>
      <p:font typeface="HeronSans SemiBold" panose="02000503040000020004" pitchFamily="50" charset="0"/>
      <p:bold r:id="rId62"/>
    </p:embeddedFont>
    <p:embeddedFont>
      <p:font typeface="Bookman Old Style" panose="02050604050505020204" pitchFamily="18" charset="0"/>
      <p:regular r:id="rId63"/>
      <p:bold r:id="rId64"/>
      <p:italic r:id="rId65"/>
      <p:boldItalic r:id="rId66"/>
    </p:embeddedFont>
    <p:embeddedFont>
      <p:font typeface="Lucida Sans Typewriter" panose="020B0509030504030204" pitchFamily="49" charset="0"/>
      <p:regular r:id="rId67"/>
      <p:bold r:id="rId68"/>
      <p:italic r:id="rId69"/>
      <p:boldItalic r:id="rId70"/>
    </p:embeddedFont>
    <p:embeddedFont>
      <p:font typeface="Calibri Light" panose="020F0302020204030204" pitchFamily="34" charset="0"/>
      <p:regular r:id="rId71"/>
      <p:italic r:id="rId72"/>
    </p:embeddedFont>
    <p:embeddedFont>
      <p:font typeface="MS PGothic" panose="020B0600070205080204" pitchFamily="34" charset="-128"/>
      <p:regular r:id="rId73"/>
    </p:embeddedFont>
    <p:embeddedFont>
      <p:font typeface="Verdana" panose="020B0604030504040204" pitchFamily="34" charset="0"/>
      <p:regular r:id="rId74"/>
      <p:bold r:id="rId75"/>
      <p:italic r:id="rId76"/>
      <p:boldItalic r:id="rId77"/>
    </p:embeddedFont>
  </p:embeddedFontLst>
  <p:custDataLst>
    <p:tags r:id="rId78"/>
  </p:custDataLst>
  <p:defaultTextStyle>
    <a:defPPr>
      <a:defRPr lang="en-US"/>
    </a:defPPr>
    <a:lvl1pPr algn="l" rtl="0" eaLnBrk="0" fontAlgn="base" hangingPunct="0">
      <a:spcBef>
        <a:spcPct val="0"/>
      </a:spcBef>
      <a:spcAft>
        <a:spcPct val="0"/>
      </a:spcAft>
      <a:defRPr kumimoji="1" sz="3200" kern="1200">
        <a:solidFill>
          <a:schemeClr val="tx1"/>
        </a:solidFill>
        <a:latin typeface="Verdana" charset="0"/>
        <a:ea typeface="ヒラギノ角ゴ Pro W3" charset="-128"/>
        <a:cs typeface="ヒラギノ角ゴ Pro W3" charset="-128"/>
      </a:defRPr>
    </a:lvl1pPr>
    <a:lvl2pPr marL="609585" algn="l" rtl="0" eaLnBrk="0" fontAlgn="base" hangingPunct="0">
      <a:spcBef>
        <a:spcPct val="0"/>
      </a:spcBef>
      <a:spcAft>
        <a:spcPct val="0"/>
      </a:spcAft>
      <a:defRPr kumimoji="1" sz="3200" kern="1200">
        <a:solidFill>
          <a:schemeClr val="tx1"/>
        </a:solidFill>
        <a:latin typeface="Verdana" charset="0"/>
        <a:ea typeface="ヒラギノ角ゴ Pro W3" charset="-128"/>
        <a:cs typeface="ヒラギノ角ゴ Pro W3" charset="-128"/>
      </a:defRPr>
    </a:lvl2pPr>
    <a:lvl3pPr marL="1219170" algn="l" rtl="0" eaLnBrk="0" fontAlgn="base" hangingPunct="0">
      <a:spcBef>
        <a:spcPct val="0"/>
      </a:spcBef>
      <a:spcAft>
        <a:spcPct val="0"/>
      </a:spcAft>
      <a:defRPr kumimoji="1" sz="3200" kern="1200">
        <a:solidFill>
          <a:schemeClr val="tx1"/>
        </a:solidFill>
        <a:latin typeface="Verdana" charset="0"/>
        <a:ea typeface="ヒラギノ角ゴ Pro W3" charset="-128"/>
        <a:cs typeface="ヒラギノ角ゴ Pro W3" charset="-128"/>
      </a:defRPr>
    </a:lvl3pPr>
    <a:lvl4pPr marL="1828754" algn="l" rtl="0" eaLnBrk="0" fontAlgn="base" hangingPunct="0">
      <a:spcBef>
        <a:spcPct val="0"/>
      </a:spcBef>
      <a:spcAft>
        <a:spcPct val="0"/>
      </a:spcAft>
      <a:defRPr kumimoji="1" sz="3200" kern="1200">
        <a:solidFill>
          <a:schemeClr val="tx1"/>
        </a:solidFill>
        <a:latin typeface="Verdana" charset="0"/>
        <a:ea typeface="ヒラギノ角ゴ Pro W3" charset="-128"/>
        <a:cs typeface="ヒラギノ角ゴ Pro W3" charset="-128"/>
      </a:defRPr>
    </a:lvl4pPr>
    <a:lvl5pPr marL="2438339" algn="l" rtl="0" eaLnBrk="0" fontAlgn="base" hangingPunct="0">
      <a:spcBef>
        <a:spcPct val="0"/>
      </a:spcBef>
      <a:spcAft>
        <a:spcPct val="0"/>
      </a:spcAft>
      <a:defRPr kumimoji="1" sz="3200" kern="1200">
        <a:solidFill>
          <a:schemeClr val="tx1"/>
        </a:solidFill>
        <a:latin typeface="Verdana" charset="0"/>
        <a:ea typeface="ヒラギノ角ゴ Pro W3" charset="-128"/>
        <a:cs typeface="ヒラギノ角ゴ Pro W3" charset="-128"/>
      </a:defRPr>
    </a:lvl5pPr>
    <a:lvl6pPr marL="3047924" algn="l" defTabSz="1219170" rtl="0" eaLnBrk="1" latinLnBrk="0" hangingPunct="1">
      <a:defRPr kumimoji="1" sz="3200" kern="1200">
        <a:solidFill>
          <a:schemeClr val="tx1"/>
        </a:solidFill>
        <a:latin typeface="Verdana" charset="0"/>
        <a:ea typeface="ヒラギノ角ゴ Pro W3" charset="-128"/>
        <a:cs typeface="ヒラギノ角ゴ Pro W3" charset="-128"/>
      </a:defRPr>
    </a:lvl6pPr>
    <a:lvl7pPr marL="3657509" algn="l" defTabSz="1219170" rtl="0" eaLnBrk="1" latinLnBrk="0" hangingPunct="1">
      <a:defRPr kumimoji="1" sz="3200" kern="1200">
        <a:solidFill>
          <a:schemeClr val="tx1"/>
        </a:solidFill>
        <a:latin typeface="Verdana" charset="0"/>
        <a:ea typeface="ヒラギノ角ゴ Pro W3" charset="-128"/>
        <a:cs typeface="ヒラギノ角ゴ Pro W3" charset="-128"/>
      </a:defRPr>
    </a:lvl7pPr>
    <a:lvl8pPr marL="4267093" algn="l" defTabSz="1219170" rtl="0" eaLnBrk="1" latinLnBrk="0" hangingPunct="1">
      <a:defRPr kumimoji="1" sz="3200" kern="1200">
        <a:solidFill>
          <a:schemeClr val="tx1"/>
        </a:solidFill>
        <a:latin typeface="Verdana" charset="0"/>
        <a:ea typeface="ヒラギノ角ゴ Pro W3" charset="-128"/>
        <a:cs typeface="ヒラギノ角ゴ Pro W3" charset="-128"/>
      </a:defRPr>
    </a:lvl8pPr>
    <a:lvl9pPr marL="4876678" algn="l" defTabSz="1219170" rtl="0" eaLnBrk="1" latinLnBrk="0" hangingPunct="1">
      <a:defRPr kumimoji="1" sz="3200" kern="1200">
        <a:solidFill>
          <a:schemeClr val="tx1"/>
        </a:solidFill>
        <a:latin typeface="Verdana" charset="0"/>
        <a:ea typeface="ヒラギノ角ゴ Pro W3" charset="-128"/>
        <a:cs typeface="ヒラギノ角ゴ Pro W3" charset="-128"/>
      </a:defRPr>
    </a:lvl9pPr>
  </p:defaultTextStyle>
  <p:extLst>
    <p:ext uri="{521415D9-36F7-43E2-AB2F-B90AF26B5E84}">
      <p14:sectionLst xmlns:p14="http://schemas.microsoft.com/office/powerpoint/2010/main">
        <p14:section name="Default Section" id="{2CCF42F7-EB37-4CA6-BB8E-73859709C116}">
          <p14:sldIdLst/>
        </p14:section>
        <p14:section name="Intro" id="{2C931995-6C0C-4860-9DFE-48182B92567B}">
          <p14:sldIdLst>
            <p14:sldId id="751"/>
            <p14:sldId id="752"/>
            <p14:sldId id="712"/>
            <p14:sldId id="732"/>
            <p14:sldId id="713"/>
            <p14:sldId id="757"/>
            <p14:sldId id="758"/>
            <p14:sldId id="759"/>
            <p14:sldId id="760"/>
          </p14:sldIdLst>
        </p14:section>
        <p14:section name="Background" id="{1DF51559-2946-4392-81E5-829F9E2DF5FA}">
          <p14:sldIdLst>
            <p14:sldId id="753"/>
            <p14:sldId id="714"/>
            <p14:sldId id="733"/>
            <p14:sldId id="715"/>
            <p14:sldId id="734"/>
            <p14:sldId id="716"/>
          </p14:sldIdLst>
        </p14:section>
        <p14:section name="New system" id="{D1E59AE8-D0CD-47A4-9157-307F20530E71}">
          <p14:sldIdLst>
            <p14:sldId id="754"/>
            <p14:sldId id="735"/>
            <p14:sldId id="717"/>
            <p14:sldId id="718"/>
            <p14:sldId id="740"/>
            <p14:sldId id="719"/>
            <p14:sldId id="741"/>
            <p14:sldId id="748"/>
            <p14:sldId id="747"/>
            <p14:sldId id="750"/>
            <p14:sldId id="749"/>
            <p14:sldId id="724"/>
            <p14:sldId id="725"/>
            <p14:sldId id="726"/>
            <p14:sldId id="744"/>
            <p14:sldId id="786"/>
            <p14:sldId id="776"/>
            <p14:sldId id="785"/>
            <p14:sldId id="772"/>
            <p14:sldId id="778"/>
            <p14:sldId id="782"/>
            <p14:sldId id="783"/>
            <p14:sldId id="784"/>
            <p14:sldId id="770"/>
            <p14:sldId id="775"/>
            <p14:sldId id="773"/>
            <p14:sldId id="774"/>
          </p14:sldIdLst>
        </p14:section>
        <p14:section name="Conclusion" id="{53FD6E5C-5CEA-4C25-93A7-AEA2F413EBA7}">
          <p14:sldIdLst>
            <p14:sldId id="771"/>
            <p14:sldId id="755"/>
            <p14:sldId id="728"/>
            <p14:sldId id="767"/>
            <p14:sldId id="768"/>
            <p14:sldId id="769"/>
            <p14:sldId id="764"/>
            <p14:sldId id="766"/>
            <p14:sldId id="765"/>
            <p14:sldId id="729"/>
            <p14:sldId id="730"/>
            <p14:sldId id="756"/>
            <p14:sldId id="777"/>
            <p14:sldId id="727"/>
            <p14:sldId id="763"/>
            <p14:sldId id="743"/>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guide id="3" orient="horz" pos="2161">
          <p15:clr>
            <a:srgbClr val="A4A3A4"/>
          </p15:clr>
        </p15:guide>
        <p15:guide id="4"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4F81BD"/>
    <a:srgbClr val="CC6600"/>
    <a:srgbClr val="3C8C93"/>
    <a:srgbClr val="993300"/>
    <a:srgbClr val="FF7E79"/>
    <a:srgbClr val="7575D1"/>
    <a:srgbClr val="777777"/>
    <a:srgbClr val="000000"/>
    <a:srgbClr val="FFCC00"/>
    <a:srgbClr val="9966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83" autoAdjust="0"/>
    <p:restoredTop sz="75230" autoAdjust="0"/>
  </p:normalViewPr>
  <p:slideViewPr>
    <p:cSldViewPr>
      <p:cViewPr varScale="1">
        <p:scale>
          <a:sx n="88" d="100"/>
          <a:sy n="88" d="100"/>
        </p:scale>
        <p:origin x="312" y="-54"/>
      </p:cViewPr>
      <p:guideLst>
        <p:guide orient="horz" pos="1620"/>
        <p:guide pos="2880"/>
        <p:guide orient="horz" pos="2161"/>
        <p:guide pos="3840"/>
      </p:guideLst>
    </p:cSldViewPr>
  </p:slideViewPr>
  <p:outlineViewPr>
    <p:cViewPr>
      <p:scale>
        <a:sx n="33" d="100"/>
        <a:sy n="33" d="100"/>
      </p:scale>
      <p:origin x="0" y="18560"/>
    </p:cViewPr>
  </p:outlineViewPr>
  <p:notesTextViewPr>
    <p:cViewPr>
      <p:scale>
        <a:sx n="100" d="100"/>
        <a:sy n="100" d="100"/>
      </p:scale>
      <p:origin x="0" y="0"/>
    </p:cViewPr>
  </p:notesTextViewPr>
  <p:sorterViewPr>
    <p:cViewPr>
      <p:scale>
        <a:sx n="100" d="100"/>
        <a:sy n="100" d="100"/>
      </p:scale>
      <p:origin x="0" y="10276"/>
    </p:cViewPr>
  </p:sorterViewPr>
  <p:notesViewPr>
    <p:cSldViewPr>
      <p:cViewPr varScale="1">
        <p:scale>
          <a:sx n="104" d="100"/>
          <a:sy n="104" d="100"/>
        </p:scale>
        <p:origin x="-3156" y="-56"/>
      </p:cViewPr>
      <p:guideLst>
        <p:guide orient="horz" pos="2880"/>
        <p:guide pos="2160"/>
      </p:guideLst>
    </p:cSldViewPr>
  </p:notesViewPr>
  <p:gridSpacing cx="360045" cy="36004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2.fntdata"/><Relationship Id="rId68" Type="http://schemas.openxmlformats.org/officeDocument/2006/relationships/font" Target="fonts/font7.fntdata"/><Relationship Id="rId76" Type="http://schemas.openxmlformats.org/officeDocument/2006/relationships/font" Target="fonts/font15.fntdata"/><Relationship Id="rId7" Type="http://schemas.openxmlformats.org/officeDocument/2006/relationships/slide" Target="slides/slide6.xml"/><Relationship Id="rId71" Type="http://schemas.openxmlformats.org/officeDocument/2006/relationships/font" Target="fonts/font10.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5.fntdata"/><Relationship Id="rId74" Type="http://schemas.openxmlformats.org/officeDocument/2006/relationships/font" Target="fonts/font13.fntdata"/><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handoutMaster" Target="handoutMasters/handoutMaster1.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tags" Target="tags/tag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1.fntdata"/><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601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a:p>
        </p:txBody>
      </p:sp>
      <p:sp>
        <p:nvSpPr>
          <p:cNvPr id="86019" name="Rectangle 3"/>
          <p:cNvSpPr>
            <a:spLocks noGrp="1" noChangeArrowheads="1"/>
          </p:cNvSpPr>
          <p:nvPr>
            <p:ph type="dt" sz="quarter"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endParaRPr lang="en-US" altLang="en-US"/>
          </a:p>
        </p:txBody>
      </p:sp>
      <p:sp>
        <p:nvSpPr>
          <p:cNvPr id="86020" name="Rectangle 4"/>
          <p:cNvSpPr>
            <a:spLocks noGrp="1" noChangeArrowheads="1"/>
          </p:cNvSpPr>
          <p:nvPr>
            <p:ph type="ftr" sz="quarter" idx="2"/>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a:p>
        </p:txBody>
      </p:sp>
      <p:sp>
        <p:nvSpPr>
          <p:cNvPr id="86021" name="Rectangle 5"/>
          <p:cNvSpPr>
            <a:spLocks noGrp="1" noChangeArrowheads="1"/>
          </p:cNvSpPr>
          <p:nvPr>
            <p:ph type="sldNum" sz="quarter" idx="3"/>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A38D6768-A17B-1D44-A63A-954434DD8BF0}" type="slidenum">
              <a:rPr lang="en-US" altLang="en-US"/>
              <a:pPr/>
              <a:t>‹#›</a:t>
            </a:fld>
            <a:endParaRPr lang="en-US" altLang="en-US"/>
          </a:p>
        </p:txBody>
      </p:sp>
    </p:spTree>
    <p:extLst>
      <p:ext uri="{BB962C8B-B14F-4D97-AF65-F5344CB8AC3E}">
        <p14:creationId xmlns:p14="http://schemas.microsoft.com/office/powerpoint/2010/main" val="153157474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wmf>
</file>

<file path=ppt/media/image11.jpg>
</file>

<file path=ppt/media/image12.jpg>
</file>

<file path=ppt/media/image13.jpg>
</file>

<file path=ppt/media/image14.jp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6" name="Rectangle 8"/>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kumimoji="0" sz="1200"/>
            </a:lvl1pPr>
          </a:lstStyle>
          <a:p>
            <a:endParaRPr lang="en-US" altLang="en-US"/>
          </a:p>
        </p:txBody>
      </p:sp>
      <p:sp>
        <p:nvSpPr>
          <p:cNvPr id="3075" name="Rectangle 9"/>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058" name="Rectangle 10"/>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059" name="Rectangle 11"/>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kumimoji="0" sz="1200"/>
            </a:lvl1pPr>
          </a:lstStyle>
          <a:p>
            <a:endParaRPr lang="en-US" altLang="en-US"/>
          </a:p>
        </p:txBody>
      </p:sp>
      <p:sp>
        <p:nvSpPr>
          <p:cNvPr id="2060" name="Rectangle 12"/>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kumimoji="0" sz="1200"/>
            </a:lvl1pPr>
          </a:lstStyle>
          <a:p>
            <a:endParaRPr lang="en-US" altLang="en-US"/>
          </a:p>
        </p:txBody>
      </p:sp>
      <p:sp>
        <p:nvSpPr>
          <p:cNvPr id="2061" name="Rectangle 13"/>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kumimoji="0" sz="1200"/>
            </a:lvl1pPr>
          </a:lstStyle>
          <a:p>
            <a:fld id="{41AA783A-AD71-5946-A952-1C7908D8EA18}" type="slidenum">
              <a:rPr lang="en-US" altLang="en-US"/>
              <a:pPr/>
              <a:t>‹#›</a:t>
            </a:fld>
            <a:endParaRPr lang="en-US" altLang="en-US"/>
          </a:p>
        </p:txBody>
      </p:sp>
    </p:spTree>
    <p:extLst>
      <p:ext uri="{BB962C8B-B14F-4D97-AF65-F5344CB8AC3E}">
        <p14:creationId xmlns:p14="http://schemas.microsoft.com/office/powerpoint/2010/main" val="70366370"/>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600" kern="1200">
        <a:solidFill>
          <a:schemeClr val="tx1"/>
        </a:solidFill>
        <a:latin typeface="Verdana" pitchFamily="45" charset="0"/>
        <a:ea typeface="ヒラギノ角ゴ Pro W3" pitchFamily="80" charset="-128"/>
        <a:cs typeface="ヒラギノ角ゴ Pro W3" pitchFamily="80" charset="-128"/>
      </a:defRPr>
    </a:lvl1pPr>
    <a:lvl2pPr marL="609585" algn="l" rtl="0" eaLnBrk="0" fontAlgn="base" hangingPunct="0">
      <a:spcBef>
        <a:spcPct val="30000"/>
      </a:spcBef>
      <a:spcAft>
        <a:spcPct val="0"/>
      </a:spcAft>
      <a:defRPr kumimoji="1" sz="1600" kern="1200">
        <a:solidFill>
          <a:schemeClr val="tx1"/>
        </a:solidFill>
        <a:latin typeface="Verdana" pitchFamily="45" charset="0"/>
        <a:ea typeface="ヒラギノ角ゴ Pro W3" pitchFamily="45" charset="-128"/>
        <a:cs typeface="ヒラギノ角ゴ Pro W3" charset="-128"/>
      </a:defRPr>
    </a:lvl2pPr>
    <a:lvl3pPr marL="1219170" algn="l" rtl="0" eaLnBrk="0" fontAlgn="base" hangingPunct="0">
      <a:spcBef>
        <a:spcPct val="30000"/>
      </a:spcBef>
      <a:spcAft>
        <a:spcPct val="0"/>
      </a:spcAft>
      <a:defRPr kumimoji="1" sz="1600" kern="1200">
        <a:solidFill>
          <a:schemeClr val="tx1"/>
        </a:solidFill>
        <a:latin typeface="Verdana" pitchFamily="45" charset="0"/>
        <a:ea typeface="ヒラギノ角ゴ Pro W3" pitchFamily="45" charset="-128"/>
        <a:cs typeface="ヒラギノ角ゴ Pro W3" charset="-128"/>
      </a:defRPr>
    </a:lvl3pPr>
    <a:lvl4pPr marL="1828754" algn="l" rtl="0" eaLnBrk="0" fontAlgn="base" hangingPunct="0">
      <a:spcBef>
        <a:spcPct val="30000"/>
      </a:spcBef>
      <a:spcAft>
        <a:spcPct val="0"/>
      </a:spcAft>
      <a:defRPr kumimoji="1" sz="1600" kern="1200">
        <a:solidFill>
          <a:schemeClr val="tx1"/>
        </a:solidFill>
        <a:latin typeface="Verdana" pitchFamily="45" charset="0"/>
        <a:ea typeface="ヒラギノ角ゴ Pro W3" pitchFamily="45" charset="-128"/>
        <a:cs typeface="ヒラギノ角ゴ Pro W3" charset="-128"/>
      </a:defRPr>
    </a:lvl4pPr>
    <a:lvl5pPr marL="2438339" algn="l" rtl="0" eaLnBrk="0" fontAlgn="base" hangingPunct="0">
      <a:spcBef>
        <a:spcPct val="30000"/>
      </a:spcBef>
      <a:spcAft>
        <a:spcPct val="0"/>
      </a:spcAft>
      <a:defRPr kumimoji="1" sz="1600" kern="1200">
        <a:solidFill>
          <a:schemeClr val="tx1"/>
        </a:solidFill>
        <a:latin typeface="Verdana" pitchFamily="45" charset="0"/>
        <a:ea typeface="ヒラギノ角ゴ Pro W3" pitchFamily="45" charset="-128"/>
        <a:cs typeface="ヒラギノ角ゴ Pro W3" charset="-128"/>
      </a:defRPr>
    </a:lvl5pPr>
    <a:lvl6pPr marL="3047924" algn="l" defTabSz="609585" rtl="0" eaLnBrk="1" latinLnBrk="0" hangingPunct="1">
      <a:defRPr sz="1600" kern="1200">
        <a:solidFill>
          <a:schemeClr val="tx1"/>
        </a:solidFill>
        <a:latin typeface="+mn-lt"/>
        <a:ea typeface="+mn-ea"/>
        <a:cs typeface="+mn-cs"/>
      </a:defRPr>
    </a:lvl6pPr>
    <a:lvl7pPr marL="3657509" algn="l" defTabSz="609585" rtl="0" eaLnBrk="1" latinLnBrk="0" hangingPunct="1">
      <a:defRPr sz="1600" kern="1200">
        <a:solidFill>
          <a:schemeClr val="tx1"/>
        </a:solidFill>
        <a:latin typeface="+mn-lt"/>
        <a:ea typeface="+mn-ea"/>
        <a:cs typeface="+mn-cs"/>
      </a:defRPr>
    </a:lvl7pPr>
    <a:lvl8pPr marL="4267093" algn="l" defTabSz="609585" rtl="0" eaLnBrk="1" latinLnBrk="0" hangingPunct="1">
      <a:defRPr sz="1600" kern="1200">
        <a:solidFill>
          <a:schemeClr val="tx1"/>
        </a:solidFill>
        <a:latin typeface="+mn-lt"/>
        <a:ea typeface="+mn-ea"/>
        <a:cs typeface="+mn-cs"/>
      </a:defRPr>
    </a:lvl8pPr>
    <a:lvl9pPr marL="4876678" algn="l" defTabSz="609585"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a:t>
            </a:fld>
            <a:endParaRPr lang="en-US" altLang="en-US"/>
          </a:p>
        </p:txBody>
      </p:sp>
    </p:spTree>
    <p:extLst>
      <p:ext uri="{BB962C8B-B14F-4D97-AF65-F5344CB8AC3E}">
        <p14:creationId xmlns:p14="http://schemas.microsoft.com/office/powerpoint/2010/main" val="4141937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This</a:t>
            </a:r>
            <a:r>
              <a:rPr lang="en-NZ" baseline="0" dirty="0" smtClean="0"/>
              <a:t> system wasn’t good enough for the world size of Horizon, we needed to reduce the complexity of the </a:t>
            </a:r>
            <a:r>
              <a:rPr lang="en-NZ" baseline="0" dirty="0" err="1" smtClean="0"/>
              <a:t>Kd</a:t>
            </a:r>
            <a:r>
              <a:rPr lang="en-NZ" baseline="0" dirty="0" smtClean="0"/>
              <a:t>-Tree since we’d be rebuilding it often as content streamed, and we wanted to run fewer </a:t>
            </a:r>
            <a:r>
              <a:rPr lang="en-NZ" baseline="0" dirty="0" err="1" smtClean="0"/>
              <a:t>MeshInstanceTree</a:t>
            </a:r>
            <a:r>
              <a:rPr lang="en-NZ" baseline="0" dirty="0" smtClean="0"/>
              <a:t> queries since these were expensive.</a:t>
            </a:r>
          </a:p>
          <a:p>
            <a:endParaRPr lang="en-NZ" baseline="0" dirty="0" smtClean="0"/>
          </a:p>
          <a:p>
            <a:r>
              <a:rPr lang="en-NZ" baseline="0" dirty="0" smtClean="0"/>
              <a:t>We also had the problem that the scene API was really aimed at few, large objects, and the building blocks which create Horizon’s world are a vast number of tiny objects.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15</a:t>
            </a:fld>
            <a:endParaRPr lang="en-US" altLang="en-US"/>
          </a:p>
        </p:txBody>
      </p:sp>
    </p:spTree>
    <p:extLst>
      <p:ext uri="{BB962C8B-B14F-4D97-AF65-F5344CB8AC3E}">
        <p14:creationId xmlns:p14="http://schemas.microsoft.com/office/powerpoint/2010/main" val="5119360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So what did</a:t>
            </a:r>
            <a:r>
              <a:rPr lang="en-NZ" baseline="0" dirty="0" smtClean="0"/>
              <a:t> we build instead?</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16</a:t>
            </a:fld>
            <a:endParaRPr lang="en-US" altLang="en-US"/>
          </a:p>
        </p:txBody>
      </p:sp>
    </p:spTree>
    <p:extLst>
      <p:ext uri="{BB962C8B-B14F-4D97-AF65-F5344CB8AC3E}">
        <p14:creationId xmlns:p14="http://schemas.microsoft.com/office/powerpoint/2010/main" val="41962717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We had</a:t>
            </a:r>
            <a:r>
              <a:rPr lang="en-NZ" baseline="0" dirty="0" smtClean="0"/>
              <a:t> visibility middleware in KZ4 which caused workflow problems as we needed to </a:t>
            </a:r>
            <a:r>
              <a:rPr lang="en-NZ" baseline="0" dirty="0" err="1" smtClean="0"/>
              <a:t>precompute</a:t>
            </a:r>
            <a:r>
              <a:rPr lang="en-NZ" baseline="0" dirty="0" smtClean="0"/>
              <a:t> visibility data and this just didn’t fit into how we were working. It increased the time needed to properly test changes – we could start the game without it, but then artists had to wait for the baking process to finish in the background before they could see things as they should be. We still shipped the game with it, but we didn’t think we could fit it into Horizon.</a:t>
            </a:r>
          </a:p>
          <a:p>
            <a:endParaRPr lang="en-NZ" baseline="0" dirty="0" smtClean="0"/>
          </a:p>
          <a:p>
            <a:r>
              <a:rPr lang="en-NZ" dirty="0" smtClean="0"/>
              <a:t>I found it quite hard to give up the idea of </a:t>
            </a:r>
            <a:r>
              <a:rPr lang="en-NZ" dirty="0" err="1" smtClean="0"/>
              <a:t>precomputation</a:t>
            </a:r>
            <a:r>
              <a:rPr lang="en-NZ" dirty="0" smtClean="0"/>
              <a:t>,</a:t>
            </a:r>
            <a:r>
              <a:rPr lang="en-NZ" baseline="0" dirty="0" smtClean="0"/>
              <a:t> but it is liberating – if you don’t have to wait for baking processes you can test code changes quickly as well.</a:t>
            </a:r>
          </a:p>
          <a:p>
            <a:endParaRPr lang="en-NZ" baseline="0" dirty="0" smtClean="0"/>
          </a:p>
          <a:p>
            <a:r>
              <a:rPr lang="en-NZ" baseline="0" dirty="0" smtClean="0"/>
              <a:t>Obviously we also needed to handle new content and handle it faster.</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17</a:t>
            </a:fld>
            <a:endParaRPr lang="en-US" altLang="en-US"/>
          </a:p>
        </p:txBody>
      </p:sp>
    </p:spTree>
    <p:extLst>
      <p:ext uri="{BB962C8B-B14F-4D97-AF65-F5344CB8AC3E}">
        <p14:creationId xmlns:p14="http://schemas.microsoft.com/office/powerpoint/2010/main" val="5055979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We built</a:t>
            </a:r>
            <a:r>
              <a:rPr lang="en-NZ" baseline="0" dirty="0" smtClean="0"/>
              <a:t> a single-purpose system to ease the load on the existing multi-purpose system. The </a:t>
            </a:r>
            <a:r>
              <a:rPr lang="en-NZ" baseline="0" dirty="0" err="1" smtClean="0"/>
              <a:t>StaticScene</a:t>
            </a:r>
            <a:r>
              <a:rPr lang="en-NZ" baseline="0" dirty="0" smtClean="0"/>
              <a:t> handles just static geometry, since that’s what we have vastly more of. </a:t>
            </a:r>
          </a:p>
          <a:p>
            <a:endParaRPr lang="en-NZ" baseline="0" dirty="0" smtClean="0"/>
          </a:p>
          <a:p>
            <a:r>
              <a:rPr lang="en-NZ" baseline="0" dirty="0" smtClean="0"/>
              <a:t>We could use the existing system to handle the remaining dynamic geometry and run the jobs in parallel.</a:t>
            </a:r>
          </a:p>
          <a:p>
            <a:endParaRPr lang="en-NZ" baseline="0" dirty="0" smtClean="0"/>
          </a:p>
          <a:p>
            <a:r>
              <a:rPr lang="en-NZ" baseline="0" dirty="0" smtClean="0"/>
              <a:t>We also aimed to use the PS4’s asynchronous compute capability, since we thought that would better handle the amount of content, and would be relatively easy to synchronize with the CPU.</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18</a:t>
            </a:fld>
            <a:endParaRPr lang="en-US" altLang="en-US"/>
          </a:p>
        </p:txBody>
      </p:sp>
    </p:spTree>
    <p:extLst>
      <p:ext uri="{BB962C8B-B14F-4D97-AF65-F5344CB8AC3E}">
        <p14:creationId xmlns:p14="http://schemas.microsoft.com/office/powerpoint/2010/main" val="20001551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Since</a:t>
            </a:r>
            <a:r>
              <a:rPr lang="en-NZ" baseline="0" dirty="0" smtClean="0"/>
              <a:t> we wanted to feed relatively flat data to compute, we had to constrain the complex </a:t>
            </a:r>
            <a:r>
              <a:rPr lang="en-NZ" baseline="0" dirty="0" err="1" smtClean="0"/>
              <a:t>MeshResource</a:t>
            </a:r>
            <a:r>
              <a:rPr lang="en-NZ" baseline="0" dirty="0" smtClean="0"/>
              <a:t> trees.</a:t>
            </a:r>
          </a:p>
          <a:p>
            <a:endParaRPr lang="en-NZ" baseline="0" dirty="0" smtClean="0"/>
          </a:p>
          <a:p>
            <a:r>
              <a:rPr lang="en-NZ" baseline="0" dirty="0" smtClean="0"/>
              <a:t>It turns out that many of our static resources looked like this, with a top-level </a:t>
            </a:r>
            <a:r>
              <a:rPr lang="en-NZ" baseline="0" dirty="0" err="1" smtClean="0"/>
              <a:t>LodMeshResource</a:t>
            </a:r>
            <a:r>
              <a:rPr lang="en-NZ" baseline="0" dirty="0" smtClean="0"/>
              <a:t> selecting between one or more LODs of building blocks, and one or more LODs of collapsed geometry created by export tools. The building blocks themselves have LOD nodes, but in the collapsed geometry that’s simplified away.</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19</a:t>
            </a:fld>
            <a:endParaRPr lang="en-US" altLang="en-US"/>
          </a:p>
        </p:txBody>
      </p:sp>
    </p:spTree>
    <p:extLst>
      <p:ext uri="{BB962C8B-B14F-4D97-AF65-F5344CB8AC3E}">
        <p14:creationId xmlns:p14="http://schemas.microsoft.com/office/powerpoint/2010/main" val="322229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The key observation</a:t>
            </a:r>
            <a:r>
              <a:rPr lang="en-NZ" baseline="0" dirty="0" smtClean="0"/>
              <a:t> was that two LOD levels were enough to represent all those trees. We call these parent and child, and they have the bounds of the </a:t>
            </a:r>
            <a:r>
              <a:rPr lang="en-NZ" baseline="0" dirty="0" err="1" smtClean="0"/>
              <a:t>LodMeshResource</a:t>
            </a:r>
            <a:r>
              <a:rPr lang="en-NZ" baseline="0" dirty="0" smtClean="0"/>
              <a:t> and the LOD bracket for one of the branches. </a:t>
            </a:r>
          </a:p>
          <a:p>
            <a:endParaRPr lang="en-NZ" baseline="0" dirty="0" smtClean="0"/>
          </a:p>
          <a:p>
            <a:r>
              <a:rPr lang="en-NZ" baseline="0" dirty="0" smtClean="0"/>
              <a:t>A leaf is visible if and only if both parent and child LODs are selected.</a:t>
            </a:r>
          </a:p>
          <a:p>
            <a:endParaRPr lang="en-NZ" baseline="0" dirty="0" smtClean="0"/>
          </a:p>
          <a:p>
            <a:r>
              <a:rPr lang="en-NZ" baseline="0" dirty="0" smtClean="0"/>
              <a:t>To avoid special cases, we add “empty” LOD levels so everything has two.</a:t>
            </a:r>
          </a:p>
          <a:p>
            <a:endParaRPr lang="en-NZ" baseline="0" dirty="0" smtClean="0"/>
          </a:p>
          <a:p>
            <a:r>
              <a:rPr lang="en-NZ" baseline="0" dirty="0" smtClean="0"/>
              <a:t>Any content that didn’t fit this moved to the dynamic system and the artists removed it over time.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20</a:t>
            </a:fld>
            <a:endParaRPr lang="en-US" altLang="en-US"/>
          </a:p>
        </p:txBody>
      </p:sp>
    </p:spTree>
    <p:extLst>
      <p:ext uri="{BB962C8B-B14F-4D97-AF65-F5344CB8AC3E}">
        <p14:creationId xmlns:p14="http://schemas.microsoft.com/office/powerpoint/2010/main" val="11776917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To cull all this data we needed some spatial structure. At the top level we split the world into</a:t>
            </a:r>
            <a:r>
              <a:rPr lang="en-NZ" baseline="0" dirty="0" smtClean="0"/>
              <a:t> </a:t>
            </a:r>
            <a:r>
              <a:rPr lang="en-NZ" baseline="0" dirty="0" err="1" smtClean="0"/>
              <a:t>StaticTiles</a:t>
            </a:r>
            <a:r>
              <a:rPr lang="en-NZ" baseline="0" dirty="0" smtClean="0"/>
              <a:t>, which are sometimes true spatial tiles, and sometimes other things like settlements or encounters. These are defined by the streaming system, and the </a:t>
            </a:r>
            <a:r>
              <a:rPr lang="en-NZ" baseline="0" dirty="0" err="1" smtClean="0"/>
              <a:t>StaticScene</a:t>
            </a:r>
            <a:r>
              <a:rPr lang="en-NZ" baseline="0" dirty="0" smtClean="0"/>
              <a:t> doesn’t get to choose.</a:t>
            </a:r>
          </a:p>
          <a:p>
            <a:endParaRPr lang="en-NZ" baseline="0" dirty="0" smtClean="0"/>
          </a:p>
          <a:p>
            <a:r>
              <a:rPr lang="en-NZ" baseline="0" dirty="0" smtClean="0"/>
              <a:t>The tiles are created immutable and can’t be updated, which simplifies things.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21</a:t>
            </a:fld>
            <a:endParaRPr lang="en-US" altLang="en-US"/>
          </a:p>
        </p:txBody>
      </p:sp>
    </p:spTree>
    <p:extLst>
      <p:ext uri="{BB962C8B-B14F-4D97-AF65-F5344CB8AC3E}">
        <p14:creationId xmlns:p14="http://schemas.microsoft.com/office/powerpoint/2010/main" val="1300579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a:t>
            </a:r>
            <a:r>
              <a:rPr lang="en-NZ" baseline="0" dirty="0" smtClean="0"/>
              <a:t> tile is mostly flat buffers of GPU data, with a list of clusters used on the CPU for first-pass culling.</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22</a:t>
            </a:fld>
            <a:endParaRPr lang="en-US" altLang="en-US"/>
          </a:p>
        </p:txBody>
      </p:sp>
    </p:spTree>
    <p:extLst>
      <p:ext uri="{BB962C8B-B14F-4D97-AF65-F5344CB8AC3E}">
        <p14:creationId xmlns:p14="http://schemas.microsoft.com/office/powerpoint/2010/main" val="13260518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Since shipping Horizon</a:t>
            </a:r>
            <a:r>
              <a:rPr lang="en-NZ" baseline="0" dirty="0" smtClean="0"/>
              <a:t> we’ve made some changes to support batch rendering, which I’ll talk about later. The data formats I’m describing are the new ones since I didn’t think there’d be time to cover both. Briefly, we used to have smaller </a:t>
            </a:r>
            <a:r>
              <a:rPr lang="en-NZ" baseline="0" dirty="0" err="1" smtClean="0"/>
              <a:t>QueryInstances</a:t>
            </a:r>
            <a:r>
              <a:rPr lang="en-NZ" baseline="0" dirty="0" smtClean="0"/>
              <a:t> and larger </a:t>
            </a:r>
            <a:r>
              <a:rPr lang="en-NZ" baseline="0" dirty="0" err="1" smtClean="0"/>
              <a:t>QuerySetups</a:t>
            </a:r>
            <a:r>
              <a:rPr lang="en-NZ" baseline="0" dirty="0" smtClean="0"/>
              <a:t> since each </a:t>
            </a:r>
            <a:r>
              <a:rPr lang="en-NZ" baseline="0" dirty="0" err="1" smtClean="0"/>
              <a:t>DrawableSetup</a:t>
            </a:r>
            <a:r>
              <a:rPr lang="en-NZ" baseline="0" dirty="0" smtClean="0"/>
              <a:t> had its own local-to-object space transform. For batching we remove the transforms from the </a:t>
            </a:r>
            <a:r>
              <a:rPr lang="en-NZ" baseline="0" dirty="0" err="1" smtClean="0"/>
              <a:t>DrawableSetups</a:t>
            </a:r>
            <a:r>
              <a:rPr lang="en-NZ" baseline="0" dirty="0" smtClean="0"/>
              <a:t> and instead use the </a:t>
            </a:r>
            <a:r>
              <a:rPr lang="en-NZ" baseline="0" dirty="0" err="1" smtClean="0"/>
              <a:t>DrawableSetup’s</a:t>
            </a:r>
            <a:r>
              <a:rPr lang="en-NZ" baseline="0" dirty="0" smtClean="0"/>
              <a:t> location in the </a:t>
            </a:r>
            <a:r>
              <a:rPr lang="en-NZ" baseline="0" dirty="0" err="1" smtClean="0"/>
              <a:t>MeshResourceTree</a:t>
            </a:r>
            <a:r>
              <a:rPr lang="en-NZ" baseline="0" dirty="0" smtClean="0"/>
              <a:t> to define a local-to-object space transform.</a:t>
            </a:r>
          </a:p>
          <a:p>
            <a:endParaRPr lang="en-NZ" baseline="0" dirty="0" smtClean="0"/>
          </a:p>
          <a:p>
            <a:r>
              <a:rPr lang="en-NZ" baseline="0" dirty="0" smtClean="0"/>
              <a:t>To save space, all the elements other than the </a:t>
            </a:r>
            <a:r>
              <a:rPr lang="en-NZ" baseline="0" dirty="0" err="1" smtClean="0"/>
              <a:t>QueryInstance</a:t>
            </a:r>
            <a:r>
              <a:rPr lang="en-NZ" baseline="0" dirty="0" smtClean="0"/>
              <a:t> are hashed and stored exactly once per tile, with the instances looking them up by index. Again, this is a post-shipping change.</a:t>
            </a:r>
          </a:p>
          <a:p>
            <a:endParaRPr lang="en-NZ" baseline="0" dirty="0" smtClean="0"/>
          </a:p>
          <a:p>
            <a:r>
              <a:rPr lang="en-NZ" dirty="0" smtClean="0"/>
              <a:t>The data is mostly indices,</a:t>
            </a:r>
            <a:r>
              <a:rPr lang="en-NZ" baseline="0" dirty="0" smtClean="0"/>
              <a:t> some filters bits to indicate visual meshes and different types of </a:t>
            </a:r>
            <a:r>
              <a:rPr lang="en-NZ" baseline="0" dirty="0" err="1" smtClean="0"/>
              <a:t>shadowcaster</a:t>
            </a:r>
            <a:r>
              <a:rPr lang="en-NZ" baseline="0" dirty="0" smtClean="0"/>
              <a:t>, and the parent and child LOD ranges for the leaf the instance is in.</a:t>
            </a:r>
            <a:endParaRPr lang="en-NZ" dirty="0" smtClean="0"/>
          </a:p>
          <a:p>
            <a:endParaRPr lang="en-NZ" dirty="0" smtClean="0"/>
          </a:p>
          <a:p>
            <a:r>
              <a:rPr lang="en-NZ" dirty="0" smtClean="0"/>
              <a:t>As it stands now there’s not much room to grow</a:t>
            </a:r>
            <a:r>
              <a:rPr lang="en-NZ" baseline="0" dirty="0" smtClean="0"/>
              <a:t>!</a:t>
            </a:r>
          </a:p>
          <a:p>
            <a:r>
              <a:rPr lang="en-NZ" baseline="0" dirty="0" smtClean="0"/>
              <a:t>.</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23</a:t>
            </a:fld>
            <a:endParaRPr lang="en-US" altLang="en-US"/>
          </a:p>
        </p:txBody>
      </p:sp>
    </p:spTree>
    <p:extLst>
      <p:ext uri="{BB962C8B-B14F-4D97-AF65-F5344CB8AC3E}">
        <p14:creationId xmlns:p14="http://schemas.microsoft.com/office/powerpoint/2010/main" val="39938515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baseline="0" dirty="0" smtClean="0"/>
              <a:t>Each unique </a:t>
            </a:r>
            <a:r>
              <a:rPr lang="en-NZ" baseline="0" dirty="0" err="1" smtClean="0"/>
              <a:t>QuerySetup</a:t>
            </a:r>
            <a:r>
              <a:rPr lang="en-NZ" baseline="0" dirty="0" smtClean="0"/>
              <a:t> and </a:t>
            </a:r>
            <a:r>
              <a:rPr lang="en-NZ" baseline="0" dirty="0" err="1" smtClean="0"/>
              <a:t>QueryObject</a:t>
            </a:r>
            <a:r>
              <a:rPr lang="en-NZ" baseline="0" dirty="0" smtClean="0"/>
              <a:t> is stored once per tile, so packing these structures isn’t as important.</a:t>
            </a:r>
          </a:p>
          <a:p>
            <a:endParaRPr lang="en-NZ" baseline="0" dirty="0" smtClean="0"/>
          </a:p>
          <a:p>
            <a:r>
              <a:rPr lang="en-NZ" baseline="0" dirty="0" smtClean="0"/>
              <a:t>The game world uses a high-precision coordinate system to avoid problems caused by floating point precision loss away from origin, and the renderer works in a floating space which follows the camera. We pass in a high precision object transform based on a 1m integer grid and the query </a:t>
            </a:r>
            <a:r>
              <a:rPr lang="en-NZ" baseline="0" dirty="0" err="1" smtClean="0"/>
              <a:t>shader</a:t>
            </a:r>
            <a:r>
              <a:rPr lang="en-NZ" baseline="0" dirty="0" smtClean="0"/>
              <a:t> subtracts the snapped camera origin and outputs floating space transforms to the renderer.</a:t>
            </a:r>
          </a:p>
          <a:p>
            <a:endParaRPr lang="en-NZ" baseline="0" dirty="0" smtClean="0"/>
          </a:p>
          <a:p>
            <a:r>
              <a:rPr lang="en-NZ" baseline="0" dirty="0" smtClean="0"/>
              <a:t>The </a:t>
            </a:r>
            <a:r>
              <a:rPr lang="en-NZ" baseline="0" dirty="0" err="1" smtClean="0"/>
              <a:t>QuerySetup</a:t>
            </a:r>
            <a:r>
              <a:rPr lang="en-NZ" baseline="0" dirty="0" smtClean="0"/>
              <a:t> has accurate local bounding information which we use for frustum culling. We could use the LOD bounds but they’re always an overestimate.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24</a:t>
            </a:fld>
            <a:endParaRPr lang="en-US" altLang="en-US"/>
          </a:p>
        </p:txBody>
      </p:sp>
    </p:spTree>
    <p:extLst>
      <p:ext uri="{BB962C8B-B14F-4D97-AF65-F5344CB8AC3E}">
        <p14:creationId xmlns:p14="http://schemas.microsoft.com/office/powerpoint/2010/main" val="22681500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Hi, I’m Will Vale and I’ve been making</a:t>
            </a:r>
            <a:r>
              <a:rPr lang="en-NZ" baseline="0" dirty="0" smtClean="0"/>
              <a:t> games for a while. I worked in the UK for several years at Particle Systems in Sheffield, and started contracting for Guerrilla fairly soon after emigrating to this hemisphere.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a:t>
            </a:fld>
            <a:endParaRPr lang="en-US" altLang="en-US"/>
          </a:p>
        </p:txBody>
      </p:sp>
    </p:spTree>
    <p:extLst>
      <p:ext uri="{BB962C8B-B14F-4D97-AF65-F5344CB8AC3E}">
        <p14:creationId xmlns:p14="http://schemas.microsoft.com/office/powerpoint/2010/main" val="32794093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Our streaming system loads and unloads objects on a background thread, since loading can</a:t>
            </a:r>
            <a:r>
              <a:rPr lang="en-NZ" baseline="0" dirty="0" smtClean="0"/>
              <a:t> happen over several frames. The </a:t>
            </a:r>
            <a:r>
              <a:rPr lang="en-NZ" baseline="0" dirty="0" err="1" smtClean="0"/>
              <a:t>StaticScene</a:t>
            </a:r>
            <a:r>
              <a:rPr lang="en-NZ" baseline="0" dirty="0" smtClean="0"/>
              <a:t> receives sets of added and removed objects, with the adds and removes guaranteed to match up so we don’t have to deal with partial unloads.</a:t>
            </a:r>
          </a:p>
          <a:p>
            <a:endParaRPr lang="en-NZ" baseline="0" dirty="0" smtClean="0"/>
          </a:p>
          <a:p>
            <a:r>
              <a:rPr lang="en-NZ" baseline="0" dirty="0" smtClean="0"/>
              <a:t>Generally a group of added objects creates a single </a:t>
            </a:r>
            <a:r>
              <a:rPr lang="en-NZ" baseline="0" dirty="0" err="1" smtClean="0"/>
              <a:t>StaticTile</a:t>
            </a:r>
            <a:r>
              <a:rPr lang="en-NZ" baseline="0" dirty="0" smtClean="0"/>
              <a:t>, but if the tile would have a lot of </a:t>
            </a:r>
            <a:r>
              <a:rPr lang="en-NZ" baseline="0" dirty="0" err="1" smtClean="0"/>
              <a:t>QueryInstances</a:t>
            </a:r>
            <a:r>
              <a:rPr lang="en-NZ" baseline="0" dirty="0" smtClean="0"/>
              <a:t> (more than 24K) we split it up. Likewise if it would have very few (under 1K) we add these to a special “orphan” tile.</a:t>
            </a:r>
          </a:p>
          <a:p>
            <a:endParaRPr lang="en-NZ" baseline="0" dirty="0" smtClean="0"/>
          </a:p>
          <a:p>
            <a:r>
              <a:rPr lang="en-NZ" baseline="0" dirty="0" smtClean="0"/>
              <a:t>All the heavy lifting (spatial partitioning, memory allocation etc.) happens on the streaming thread, the main thread just has to make tiles active when they’re available.</a:t>
            </a:r>
            <a:endParaRPr lang="en-NZ" dirty="0" smtClean="0"/>
          </a:p>
          <a:p>
            <a:endParaRPr lang="en-NZ" dirty="0" smtClean="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25</a:t>
            </a:fld>
            <a:endParaRPr lang="en-US" altLang="en-US"/>
          </a:p>
        </p:txBody>
      </p:sp>
    </p:spTree>
    <p:extLst>
      <p:ext uri="{BB962C8B-B14F-4D97-AF65-F5344CB8AC3E}">
        <p14:creationId xmlns:p14="http://schemas.microsoft.com/office/powerpoint/2010/main" val="65789957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r>
              <a:rPr lang="en-NZ" dirty="0" smtClean="0"/>
              <a:t>We need a spatial partition</a:t>
            </a:r>
            <a:r>
              <a:rPr lang="en-NZ" baseline="0" dirty="0" smtClean="0"/>
              <a:t> to break up the data, and we have a couple of levels for this. The </a:t>
            </a:r>
            <a:r>
              <a:rPr lang="en-NZ" baseline="0" dirty="0" err="1" smtClean="0"/>
              <a:t>StaticTiles</a:t>
            </a:r>
            <a:r>
              <a:rPr lang="en-NZ" baseline="0" dirty="0" smtClean="0"/>
              <a:t> provide the first level since they’re generally coherent already, and we create a partially spatial partition within each tile to define clusters. </a:t>
            </a:r>
          </a:p>
          <a:p>
            <a:endParaRPr lang="en-NZ" baseline="0" dirty="0" smtClean="0"/>
          </a:p>
          <a:p>
            <a:r>
              <a:rPr lang="en-NZ" baseline="0" dirty="0" smtClean="0"/>
              <a:t>We generate a sort key for each </a:t>
            </a:r>
            <a:r>
              <a:rPr lang="en-NZ" baseline="0" dirty="0" err="1" smtClean="0"/>
              <a:t>QueryInstance</a:t>
            </a:r>
            <a:r>
              <a:rPr lang="en-NZ" baseline="0" dirty="0" smtClean="0"/>
              <a:t> using filter bits, </a:t>
            </a:r>
            <a:r>
              <a:rPr lang="en-NZ" baseline="0" dirty="0" err="1" smtClean="0"/>
              <a:t>maxmimum</a:t>
            </a:r>
            <a:r>
              <a:rPr lang="en-NZ" baseline="0" dirty="0" smtClean="0"/>
              <a:t> LOD range, and Morton number. The filter allows us to quickly discard clusters that aren’t relevant to a query, and the LOD range does a similar thing for dense areas of content. Below this the Morton numbers give a </a:t>
            </a:r>
            <a:r>
              <a:rPr lang="en-NZ" baseline="0" dirty="0" err="1" smtClean="0"/>
              <a:t>degreee</a:t>
            </a:r>
            <a:r>
              <a:rPr lang="en-NZ" baseline="0" dirty="0" smtClean="0"/>
              <a:t> of spatial coherence.</a:t>
            </a:r>
            <a:endParaRPr lang="en-NZ" dirty="0" smtClean="0"/>
          </a:p>
          <a:p>
            <a:endParaRPr lang="en-NZ" dirty="0" smtClean="0"/>
          </a:p>
          <a:p>
            <a:r>
              <a:rPr lang="en-NZ" dirty="0" smtClean="0"/>
              <a:t>After sorting,</a:t>
            </a:r>
            <a:r>
              <a:rPr lang="en-NZ" baseline="0" dirty="0" smtClean="0"/>
              <a:t> w</a:t>
            </a:r>
            <a:r>
              <a:rPr lang="en-NZ" dirty="0" smtClean="0"/>
              <a:t>e use the changes in sort keys to define clusters, again with a minimum</a:t>
            </a:r>
            <a:r>
              <a:rPr lang="en-NZ" baseline="0" dirty="0" smtClean="0"/>
              <a:t> size of 4K instances to help with load balancing. Each cluster is a potential compute job.</a:t>
            </a:r>
            <a:endParaRPr lang="en-NZ" dirty="0" smtClean="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26</a:t>
            </a:fld>
            <a:endParaRPr lang="en-US" altLang="en-US"/>
          </a:p>
        </p:txBody>
      </p:sp>
    </p:spTree>
    <p:extLst>
      <p:ext uri="{BB962C8B-B14F-4D97-AF65-F5344CB8AC3E}">
        <p14:creationId xmlns:p14="http://schemas.microsoft.com/office/powerpoint/2010/main" val="11694008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Morton numbers, introduced by Guy</a:t>
            </a:r>
            <a:r>
              <a:rPr lang="en-NZ" baseline="0" dirty="0" smtClean="0"/>
              <a:t> Macdonald Morton, are a way of mapping between N-dimensional coordinates and a one-dimensional value.</a:t>
            </a:r>
          </a:p>
          <a:p>
            <a:endParaRPr lang="en-NZ" baseline="0" dirty="0" smtClean="0"/>
          </a:p>
          <a:p>
            <a:r>
              <a:rPr lang="en-NZ" baseline="0" dirty="0" smtClean="0"/>
              <a:t>We start by quantising a position to some integer grid, and interleave the components bit-by-bit to produce a single number. In 3D this is like building an </a:t>
            </a:r>
            <a:r>
              <a:rPr lang="en-NZ" baseline="0" dirty="0" err="1" smtClean="0"/>
              <a:t>octree</a:t>
            </a:r>
            <a:r>
              <a:rPr lang="en-NZ" baseline="0" dirty="0" smtClean="0"/>
              <a:t>, and the increasing Morton numbers follow a Z-order curve like the one in the picture.</a:t>
            </a:r>
          </a:p>
          <a:p>
            <a:endParaRPr lang="en-NZ" baseline="0" dirty="0" smtClean="0"/>
          </a:p>
          <a:p>
            <a:r>
              <a:rPr lang="en-NZ" baseline="0" dirty="0" smtClean="0"/>
              <a:t>They’re pretty easy to compute with bit tricks, and if the Morton numbers are close together, then the positions are generally close together too so these are useful for quick and dirty spatial structuring. There are better but more expensive curves available, such as the Hilbert curve.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27</a:t>
            </a:fld>
            <a:endParaRPr lang="en-US" altLang="en-US"/>
          </a:p>
        </p:txBody>
      </p:sp>
    </p:spTree>
    <p:extLst>
      <p:ext uri="{BB962C8B-B14F-4D97-AF65-F5344CB8AC3E}">
        <p14:creationId xmlns:p14="http://schemas.microsoft.com/office/powerpoint/2010/main" val="30990034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Having built</a:t>
            </a:r>
            <a:r>
              <a:rPr lang="en-NZ" baseline="0" dirty="0" smtClean="0"/>
              <a:t> our data we want to execute queries on it, and like the old system we create a CPU job to do this within the render job graph. This can run in parallel with the dynamic query job so the latencies don’t add up.</a:t>
            </a:r>
          </a:p>
          <a:p>
            <a:endParaRPr lang="en-NZ" baseline="0" dirty="0" smtClean="0"/>
          </a:p>
          <a:p>
            <a:r>
              <a:rPr lang="en-NZ" baseline="0" dirty="0" smtClean="0"/>
              <a:t>We use the tile and cluster hierarchy to skip as many clusters as possible, and dispatch one compute job for each visible cluster. Then the CPU job waits for compute to finish. This is nice and simple and avoids having our CPU job scheduler synchronise mixed job types.</a:t>
            </a:r>
          </a:p>
          <a:p>
            <a:endParaRPr lang="en-NZ" baseline="0" dirty="0" smtClean="0"/>
          </a:p>
          <a:p>
            <a:r>
              <a:rPr lang="en-NZ" baseline="0" dirty="0" smtClean="0"/>
              <a:t>Usually when waiting for a result like this, we’d pick up more work from the scheduler to avoid idling, but in this case we opt not to since the wait is generally short and we’re really after minimal latency.</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28</a:t>
            </a:fld>
            <a:endParaRPr lang="en-US" altLang="en-US"/>
          </a:p>
        </p:txBody>
      </p:sp>
    </p:spTree>
    <p:extLst>
      <p:ext uri="{BB962C8B-B14F-4D97-AF65-F5344CB8AC3E}">
        <p14:creationId xmlns:p14="http://schemas.microsoft.com/office/powerpoint/2010/main" val="30140122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The GPU jobs we dispatch use a single </a:t>
            </a:r>
            <a:r>
              <a:rPr lang="en-NZ" dirty="0" err="1" smtClean="0"/>
              <a:t>uber</a:t>
            </a:r>
            <a:r>
              <a:rPr lang="en-NZ" dirty="0" smtClean="0"/>
              <a:t> </a:t>
            </a:r>
            <a:r>
              <a:rPr lang="en-NZ" dirty="0" err="1" smtClean="0"/>
              <a:t>shader</a:t>
            </a:r>
            <a:r>
              <a:rPr lang="en-NZ" dirty="0" smtClean="0"/>
              <a:t> which is specialised into</a:t>
            </a:r>
            <a:r>
              <a:rPr lang="en-NZ" baseline="0" dirty="0" smtClean="0"/>
              <a:t> a handful of compile time variants. These all have reduced instruction and register count versus the generic </a:t>
            </a:r>
            <a:r>
              <a:rPr lang="en-NZ" baseline="0" dirty="0" err="1" smtClean="0"/>
              <a:t>shader</a:t>
            </a:r>
            <a:r>
              <a:rPr lang="en-NZ" baseline="0" dirty="0" smtClean="0"/>
              <a:t>, which helps the GPU compute units run more </a:t>
            </a:r>
            <a:r>
              <a:rPr lang="en-NZ" baseline="0" dirty="0" err="1" smtClean="0"/>
              <a:t>wavefronts</a:t>
            </a:r>
            <a:r>
              <a:rPr lang="en-NZ" baseline="0" dirty="0" smtClean="0"/>
              <a:t> at a time. </a:t>
            </a:r>
          </a:p>
          <a:p>
            <a:endParaRPr lang="en-NZ" baseline="0" dirty="0" smtClean="0"/>
          </a:p>
          <a:p>
            <a:r>
              <a:rPr lang="en-NZ" baseline="0" dirty="0" smtClean="0"/>
              <a:t>We only use the generic </a:t>
            </a:r>
            <a:r>
              <a:rPr lang="en-NZ" baseline="0" dirty="0" err="1" smtClean="0"/>
              <a:t>shader</a:t>
            </a:r>
            <a:r>
              <a:rPr lang="en-NZ" baseline="0" dirty="0" smtClean="0"/>
              <a:t> when query options are switched from their default settings, which is a debug only thing.</a:t>
            </a:r>
          </a:p>
          <a:p>
            <a:endParaRPr lang="en-NZ" baseline="0" dirty="0" smtClean="0"/>
          </a:p>
          <a:p>
            <a:r>
              <a:rPr lang="en-NZ" baseline="0" dirty="0" smtClean="0"/>
              <a:t>The </a:t>
            </a:r>
            <a:r>
              <a:rPr lang="en-NZ" baseline="0" dirty="0" err="1" smtClean="0"/>
              <a:t>shader</a:t>
            </a:r>
            <a:r>
              <a:rPr lang="en-NZ" baseline="0" dirty="0" smtClean="0"/>
              <a:t> is pretty long, </a:t>
            </a:r>
            <a:r>
              <a:rPr lang="en-NZ" baseline="0" smtClean="0"/>
              <a:t>around </a:t>
            </a:r>
            <a:r>
              <a:rPr lang="en-NZ" baseline="0" smtClean="0"/>
              <a:t>1500 </a:t>
            </a:r>
            <a:r>
              <a:rPr lang="en-NZ" baseline="0" dirty="0" smtClean="0"/>
              <a:t>instructions in most cases.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29</a:t>
            </a:fld>
            <a:endParaRPr lang="en-US" altLang="en-US"/>
          </a:p>
        </p:txBody>
      </p:sp>
    </p:spTree>
    <p:extLst>
      <p:ext uri="{BB962C8B-B14F-4D97-AF65-F5344CB8AC3E}">
        <p14:creationId xmlns:p14="http://schemas.microsoft.com/office/powerpoint/2010/main" val="32568072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Within the compute job,</a:t>
            </a:r>
            <a:r>
              <a:rPr lang="en-NZ" baseline="0" dirty="0" smtClean="0"/>
              <a:t> each thread loads a </a:t>
            </a:r>
            <a:r>
              <a:rPr lang="en-NZ" baseline="0" dirty="0" err="1" smtClean="0"/>
              <a:t>QueryInstance</a:t>
            </a:r>
            <a:r>
              <a:rPr lang="en-NZ" baseline="0" dirty="0" smtClean="0"/>
              <a:t> and tests the filter bits to see if it can skip all the work.</a:t>
            </a:r>
          </a:p>
          <a:p>
            <a:endParaRPr lang="en-NZ" baseline="0" dirty="0" smtClean="0"/>
          </a:p>
          <a:p>
            <a:r>
              <a:rPr lang="en-NZ" baseline="0" dirty="0" smtClean="0"/>
              <a:t>Otherwise it goes ahead and indirectly loads the bounds and matrices in order to perform the LOD and visibility tests. If at least the parent LOD test passes, we do both child LOD and accurate visibility tests since we need both results to update the LOD fade states.</a:t>
            </a:r>
          </a:p>
          <a:p>
            <a:endParaRPr lang="en-NZ" baseline="0" dirty="0" smtClean="0"/>
          </a:p>
          <a:p>
            <a:r>
              <a:rPr lang="en-NZ" baseline="0" dirty="0" smtClean="0"/>
              <a:t>We also check mesh streaming availability at this point – if vertex and index data is streamed out we can’t draw the object.</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30</a:t>
            </a:fld>
            <a:endParaRPr lang="en-US" altLang="en-US"/>
          </a:p>
        </p:txBody>
      </p:sp>
    </p:spTree>
    <p:extLst>
      <p:ext uri="{BB962C8B-B14F-4D97-AF65-F5344CB8AC3E}">
        <p14:creationId xmlns:p14="http://schemas.microsoft.com/office/powerpoint/2010/main" val="38789633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Once the tests are complete, we</a:t>
            </a:r>
            <a:r>
              <a:rPr lang="en-NZ" baseline="0" dirty="0" smtClean="0"/>
              <a:t> can update the LOD fade state using the results and the previous frame’s value. This only happens for the player camera queries at the moment.</a:t>
            </a:r>
          </a:p>
          <a:p>
            <a:endParaRPr lang="en-NZ" baseline="0" dirty="0" smtClean="0"/>
          </a:p>
          <a:p>
            <a:r>
              <a:rPr lang="en-NZ" baseline="0" dirty="0" smtClean="0"/>
              <a:t>If the instance is invisible, we stop, otherwise we allocate space for it in the output buffer. Since this is shared by all jobs and threads in the query, we have to synchronise access using a global counter updated atomically.</a:t>
            </a:r>
          </a:p>
          <a:p>
            <a:endParaRPr lang="en-NZ" baseline="0" dirty="0" smtClean="0"/>
          </a:p>
          <a:p>
            <a:r>
              <a:rPr lang="en-NZ" baseline="0" dirty="0" smtClean="0"/>
              <a:t>Once we have an address, each </a:t>
            </a:r>
            <a:r>
              <a:rPr lang="en-NZ" baseline="0" dirty="0" err="1" smtClean="0"/>
              <a:t>thead</a:t>
            </a:r>
            <a:r>
              <a:rPr lang="en-NZ" baseline="0" dirty="0" smtClean="0"/>
              <a:t> can write the </a:t>
            </a:r>
            <a:r>
              <a:rPr lang="en-NZ" baseline="0" dirty="0" err="1" smtClean="0"/>
              <a:t>DrawableSetup</a:t>
            </a:r>
            <a:r>
              <a:rPr lang="en-NZ" baseline="0" dirty="0" smtClean="0"/>
              <a:t> and transform to the output buffer.</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31</a:t>
            </a:fld>
            <a:endParaRPr lang="en-US" altLang="en-US"/>
          </a:p>
        </p:txBody>
      </p:sp>
    </p:spTree>
    <p:extLst>
      <p:ext uri="{BB962C8B-B14F-4D97-AF65-F5344CB8AC3E}">
        <p14:creationId xmlns:p14="http://schemas.microsoft.com/office/powerpoint/2010/main" val="105186973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I’m going to talk in more detail about our</a:t>
            </a:r>
            <a:r>
              <a:rPr lang="en-NZ" baseline="0" dirty="0" smtClean="0"/>
              <a:t> </a:t>
            </a:r>
            <a:r>
              <a:rPr lang="en-NZ" dirty="0" smtClean="0"/>
              <a:t>compute work now, so I’ll just go</a:t>
            </a:r>
            <a:r>
              <a:rPr lang="en-NZ" baseline="0" dirty="0" smtClean="0"/>
              <a:t> over some basic terms.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32</a:t>
            </a:fld>
            <a:endParaRPr lang="en-US" altLang="en-US"/>
          </a:p>
        </p:txBody>
      </p:sp>
    </p:spTree>
    <p:extLst>
      <p:ext uri="{BB962C8B-B14F-4D97-AF65-F5344CB8AC3E}">
        <p14:creationId xmlns:p14="http://schemas.microsoft.com/office/powerpoint/2010/main" val="31952515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All our atomic operations are aggregated across a </a:t>
            </a:r>
            <a:r>
              <a:rPr lang="en-NZ" dirty="0" err="1" smtClean="0"/>
              <a:t>wavefront’s</a:t>
            </a:r>
            <a:r>
              <a:rPr lang="en-NZ" dirty="0" smtClean="0"/>
              <a:t> threads. This means that instead of using one atomic</a:t>
            </a:r>
            <a:r>
              <a:rPr lang="en-NZ" baseline="0" dirty="0" smtClean="0"/>
              <a:t> per thread we use one per </a:t>
            </a:r>
            <a:r>
              <a:rPr lang="en-NZ" baseline="0" dirty="0" err="1" smtClean="0"/>
              <a:t>wavefront</a:t>
            </a:r>
            <a:r>
              <a:rPr lang="en-NZ" baseline="0" dirty="0" smtClean="0"/>
              <a:t>.</a:t>
            </a:r>
          </a:p>
          <a:p>
            <a:endParaRPr lang="en-NZ" baseline="0" dirty="0" smtClean="0"/>
          </a:p>
          <a:p>
            <a:r>
              <a:rPr lang="en-NZ" baseline="0" dirty="0" smtClean="0"/>
              <a:t>This saves a lot of memory traffic, and is a drop-in replacement for standard atomics.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33</a:t>
            </a:fld>
            <a:endParaRPr lang="en-US" altLang="en-US"/>
          </a:p>
        </p:txBody>
      </p:sp>
    </p:spTree>
    <p:extLst>
      <p:ext uri="{BB962C8B-B14F-4D97-AF65-F5344CB8AC3E}">
        <p14:creationId xmlns:p14="http://schemas.microsoft.com/office/powerpoint/2010/main" val="3131338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baseline="0" dirty="0" smtClean="0"/>
              <a:t>In this diagram, the rows of boxes show threads within a single simplified eight-thread </a:t>
            </a:r>
            <a:r>
              <a:rPr lang="en-NZ" baseline="0" dirty="0" err="1" smtClean="0"/>
              <a:t>wavefront</a:t>
            </a:r>
            <a:r>
              <a:rPr lang="en-NZ" baseline="0" dirty="0" smtClean="0"/>
              <a:t>, and the contents show what that thread is looking at during a particular stage of the process. So each column represents values in a single thread. This is obviously simplified since each thread will have several live registers at any time rather than just the one-per-row shown here.</a:t>
            </a:r>
          </a:p>
          <a:p>
            <a:endParaRPr lang="en-NZ" baseline="0" dirty="0" smtClean="0"/>
          </a:p>
          <a:p>
            <a:r>
              <a:rPr lang="en-NZ" baseline="0" dirty="0" smtClean="0"/>
              <a:t>The rounded boxes on the right show global buffers elsewhere in GPU memory, which are being operated on by this </a:t>
            </a:r>
            <a:r>
              <a:rPr lang="en-NZ" baseline="0" dirty="0" err="1" smtClean="0"/>
              <a:t>wavefront</a:t>
            </a:r>
            <a:r>
              <a:rPr lang="en-NZ" baseline="0" dirty="0" smtClean="0"/>
              <a:t> and many others at the same time.</a:t>
            </a:r>
          </a:p>
          <a:p>
            <a:endParaRPr lang="en-NZ" baseline="0" dirty="0" smtClean="0"/>
          </a:p>
          <a:p>
            <a:r>
              <a:rPr lang="en-NZ" baseline="0" dirty="0" smtClean="0"/>
              <a:t>We start with some active threads (coloured boxes) which want to write to the output buffer.</a:t>
            </a:r>
          </a:p>
          <a:p>
            <a:endParaRPr lang="en-NZ" baseline="0" dirty="0" smtClean="0"/>
          </a:p>
          <a:p>
            <a:r>
              <a:rPr lang="en-NZ" baseline="0" dirty="0" smtClean="0"/>
              <a:t>We create a bitmask of the active threads using ballot(), which is a scalar value, </a:t>
            </a:r>
            <a:r>
              <a:rPr lang="en-NZ" baseline="0" dirty="0" err="1" smtClean="0"/>
              <a:t>i</a:t>
            </a:r>
            <a:r>
              <a:rPr lang="en-NZ" baseline="0" dirty="0" smtClean="0"/>
              <a:t>..e the same for each thread.</a:t>
            </a:r>
          </a:p>
          <a:p>
            <a:endParaRPr lang="en-NZ" baseline="0" dirty="0" smtClean="0"/>
          </a:p>
          <a:p>
            <a:r>
              <a:rPr lang="en-NZ" baseline="0" dirty="0" smtClean="0"/>
              <a:t>We also create a prefix sum over the bitmask, by adding up all the bit values to the left of the thread in question. This is different for each thread as you can see.</a:t>
            </a:r>
          </a:p>
          <a:p>
            <a:endParaRPr lang="en-NZ" baseline="0" dirty="0" smtClean="0"/>
          </a:p>
          <a:p>
            <a:r>
              <a:rPr lang="en-NZ" baseline="0" dirty="0" smtClean="0"/>
              <a:t>Lastly we sum the bits in the bitmask, which is scalar again.</a:t>
            </a:r>
          </a:p>
          <a:p>
            <a:endParaRPr lang="en-NZ" baseline="0" dirty="0" smtClean="0"/>
          </a:p>
          <a:p>
            <a:r>
              <a:rPr lang="en-NZ" baseline="0" dirty="0" smtClean="0"/>
              <a:t>We then select the first thread and have it perform the global atomic, adding the sum of bits to the global counter value.</a:t>
            </a:r>
          </a:p>
          <a:p>
            <a:endParaRPr lang="en-NZ" baseline="0" dirty="0" smtClean="0"/>
          </a:p>
          <a:p>
            <a:r>
              <a:rPr lang="en-NZ" baseline="0" dirty="0" smtClean="0"/>
              <a:t>We get back the original value and distribute it to each thread, and finally each thread adds the prefix sum and writes to that address. As you can see the writes are compact and ordered by the prefix sum.</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34</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Guerrilla is a first party Sony</a:t>
            </a:r>
            <a:r>
              <a:rPr lang="en-NZ" baseline="0" dirty="0" smtClean="0"/>
              <a:t> </a:t>
            </a:r>
            <a:r>
              <a:rPr lang="en-NZ" dirty="0" smtClean="0"/>
              <a:t>studio that’s</a:t>
            </a:r>
            <a:r>
              <a:rPr lang="en-NZ" baseline="0" dirty="0" smtClean="0"/>
              <a:t> been traditionally known for really amazing art and technology. While we haven’t always had the most efficient workflow we’ve paid a lot of attention to that over the development of KZ4 and Horizon and we’re getting good at it.</a:t>
            </a:r>
          </a:p>
          <a:p>
            <a:endParaRPr lang="en-NZ" baseline="0" dirty="0" smtClean="0"/>
          </a:p>
          <a:p>
            <a:r>
              <a:rPr lang="en-NZ" baseline="0" dirty="0" smtClean="0"/>
              <a:t>Because the studio is big, workflow is probably the most important optimisation </a:t>
            </a:r>
            <a:r>
              <a:rPr lang="en-NZ" baseline="0" dirty="0" err="1" smtClean="0"/>
              <a:t>critierion</a:t>
            </a:r>
            <a:r>
              <a:rPr lang="en-NZ" baseline="0" dirty="0" smtClean="0"/>
              <a:t>. Any wasted time is scaled up by the large team size.</a:t>
            </a:r>
          </a:p>
          <a:p>
            <a:endParaRPr lang="en-NZ" baseline="0" dirty="0" smtClean="0"/>
          </a:p>
          <a:p>
            <a:r>
              <a:rPr lang="en-NZ" baseline="0" dirty="0" smtClean="0"/>
              <a:t>But performance is important too, since good workflow tends to mean more and better content for the engine to deal with.</a:t>
            </a:r>
          </a:p>
          <a:p>
            <a:endParaRPr lang="en-NZ" baseline="0" dirty="0" smtClean="0"/>
          </a:p>
          <a:p>
            <a:r>
              <a:rPr lang="en-NZ" baseline="0" dirty="0" smtClean="0"/>
              <a:t>Our in-house engine is </a:t>
            </a:r>
            <a:r>
              <a:rPr lang="en-NZ" baseline="0" dirty="0" err="1" smtClean="0"/>
              <a:t>Decima</a:t>
            </a:r>
            <a:r>
              <a:rPr lang="en-NZ" baseline="0" dirty="0" smtClean="0"/>
              <a:t>, it’s been used to create the </a:t>
            </a:r>
            <a:r>
              <a:rPr lang="en-NZ" baseline="0" dirty="0" err="1" smtClean="0"/>
              <a:t>Killzone</a:t>
            </a:r>
            <a:r>
              <a:rPr lang="en-NZ" baseline="0" dirty="0" smtClean="0"/>
              <a:t> series of games across multiple platforms, and Horizon and Kojima Productions’ Death Stranding on </a:t>
            </a:r>
            <a:r>
              <a:rPr lang="en-NZ" baseline="0" dirty="0" err="1" smtClean="0"/>
              <a:t>Playstation</a:t>
            </a:r>
            <a:r>
              <a:rPr lang="en-NZ" baseline="0" dirty="0" smtClean="0"/>
              <a:t> 4. </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a:t>
            </a:fld>
            <a:endParaRPr lang="en-US" altLang="en-US"/>
          </a:p>
        </p:txBody>
      </p:sp>
    </p:spTree>
    <p:extLst>
      <p:ext uri="{BB962C8B-B14F-4D97-AF65-F5344CB8AC3E}">
        <p14:creationId xmlns:p14="http://schemas.microsoft.com/office/powerpoint/2010/main" val="234239086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And</a:t>
            </a:r>
            <a:r>
              <a:rPr lang="en-NZ" baseline="0" dirty="0" smtClean="0"/>
              <a:t> here’s the code for that. ballot(true) gives us a mask for active threads.</a:t>
            </a:r>
          </a:p>
          <a:p>
            <a:endParaRPr lang="en-NZ" baseline="0" dirty="0" smtClean="0"/>
          </a:p>
          <a:p>
            <a:r>
              <a:rPr lang="en-NZ" baseline="0" dirty="0" smtClean="0"/>
              <a:t>We select the first active thread by comparing the current thread’s ID to the first active thread’s value for that ID.</a:t>
            </a:r>
          </a:p>
          <a:p>
            <a:endParaRPr lang="en-NZ" baseline="0" dirty="0" smtClean="0"/>
          </a:p>
          <a:p>
            <a:r>
              <a:rPr lang="en-NZ" baseline="0" dirty="0" smtClean="0"/>
              <a:t>Then the first thread counts the bits in the mask and adds that to the global counter.</a:t>
            </a:r>
          </a:p>
          <a:p>
            <a:endParaRPr lang="en-NZ" baseline="0" dirty="0" smtClean="0"/>
          </a:p>
          <a:p>
            <a:r>
              <a:rPr lang="en-NZ" baseline="0" dirty="0" smtClean="0"/>
              <a:t>Each thread then retrieve’s the first active thread’s result, and finally adds the prefix sum to get its own counter value.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35</a:t>
            </a:fld>
            <a:endParaRPr lang="en-US" altLang="en-US"/>
          </a:p>
        </p:txBody>
      </p:sp>
    </p:spTree>
    <p:extLst>
      <p:ext uri="{BB962C8B-B14F-4D97-AF65-F5344CB8AC3E}">
        <p14:creationId xmlns:p14="http://schemas.microsoft.com/office/powerpoint/2010/main" val="207832202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So that covers how</a:t>
            </a:r>
            <a:r>
              <a:rPr lang="en-NZ" baseline="0" dirty="0" smtClean="0"/>
              <a:t> the system is put together, </a:t>
            </a:r>
          </a:p>
          <a:p>
            <a:endParaRPr lang="en-NZ" baseline="0" dirty="0" smtClean="0"/>
          </a:p>
          <a:p>
            <a:r>
              <a:rPr lang="en-NZ" dirty="0" smtClean="0"/>
              <a:t>I’m now going to talk</a:t>
            </a:r>
            <a:r>
              <a:rPr lang="en-NZ" baseline="0" dirty="0" smtClean="0"/>
              <a:t> about some brand new work which didn’t ship in Horizon.</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36</a:t>
            </a:fld>
            <a:endParaRPr lang="en-US" altLang="en-US"/>
          </a:p>
        </p:txBody>
      </p:sp>
    </p:spTree>
    <p:extLst>
      <p:ext uri="{BB962C8B-B14F-4D97-AF65-F5344CB8AC3E}">
        <p14:creationId xmlns:p14="http://schemas.microsoft.com/office/powerpoint/2010/main" val="41962717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In the Horizon renderer, after</a:t>
            </a:r>
            <a:r>
              <a:rPr lang="en-NZ" baseline="0" dirty="0" smtClean="0"/>
              <a:t> the query is complete we sort the visible </a:t>
            </a:r>
            <a:r>
              <a:rPr lang="en-NZ" baseline="0" dirty="0" err="1" smtClean="0"/>
              <a:t>DrawableSetups</a:t>
            </a:r>
            <a:r>
              <a:rPr lang="en-NZ" baseline="0" dirty="0" smtClean="0"/>
              <a:t> by their geometry and </a:t>
            </a:r>
            <a:r>
              <a:rPr lang="en-NZ" baseline="0" dirty="0" err="1" smtClean="0"/>
              <a:t>shader</a:t>
            </a:r>
            <a:r>
              <a:rPr lang="en-NZ" baseline="0" dirty="0" smtClean="0"/>
              <a:t> (as well as the usual sort criteria like depth)</a:t>
            </a:r>
          </a:p>
          <a:p>
            <a:endParaRPr lang="en-NZ" baseline="0" dirty="0" smtClean="0"/>
          </a:p>
          <a:p>
            <a:r>
              <a:rPr lang="en-NZ" baseline="0" dirty="0" smtClean="0"/>
              <a:t>At the back end of the renderer, we collect batches with consistent geometry and </a:t>
            </a:r>
            <a:r>
              <a:rPr lang="en-NZ" baseline="0" dirty="0" err="1" smtClean="0"/>
              <a:t>shader</a:t>
            </a:r>
            <a:r>
              <a:rPr lang="en-NZ" baseline="0" dirty="0" smtClean="0"/>
              <a:t>, and draw those as a single draw call. This gives us good batching because we can see all the </a:t>
            </a:r>
            <a:r>
              <a:rPr lang="en-NZ" baseline="0" dirty="0" err="1" smtClean="0"/>
              <a:t>DrawableSetups</a:t>
            </a:r>
            <a:r>
              <a:rPr lang="en-NZ" baseline="0" dirty="0" smtClean="0"/>
              <a:t>, but means we paid the CPU cost for all the individual </a:t>
            </a:r>
            <a:r>
              <a:rPr lang="en-NZ" baseline="0" dirty="0" err="1" smtClean="0"/>
              <a:t>DrawableSetups</a:t>
            </a:r>
            <a:r>
              <a:rPr lang="en-NZ" baseline="0" dirty="0" smtClean="0"/>
              <a:t> in the render pipeline.</a:t>
            </a:r>
          </a:p>
          <a:p>
            <a:endParaRPr lang="en-NZ" baseline="0" dirty="0" smtClean="0"/>
          </a:p>
          <a:p>
            <a:r>
              <a:rPr lang="en-NZ" baseline="0" dirty="0" smtClean="0"/>
              <a:t>We also only supported this for key passes like deferred geometry and </a:t>
            </a:r>
            <a:r>
              <a:rPr lang="en-NZ" baseline="0" dirty="0" err="1" smtClean="0"/>
              <a:t>shadowmap</a:t>
            </a:r>
            <a:r>
              <a:rPr lang="en-NZ" baseline="0" dirty="0" smtClean="0"/>
              <a:t> rendering, since it needed more machinery in the back end.</a:t>
            </a:r>
          </a:p>
          <a:p>
            <a:endParaRPr lang="en-NZ" baseline="0" dirty="0" smtClean="0"/>
          </a:p>
          <a:p>
            <a:r>
              <a:rPr lang="en-NZ" baseline="0" dirty="0" smtClean="0"/>
              <a:t>We wanted to remove this extra CPU and scratch memory cost by doing the batching in the query instead, at the very front of the pipeline. The batch quality is lower since the GPU only sees a cluster of objects at a time, but it’s still pretty good. Currently we’re using both systems but I’m hoping we can turn off the last minute batching in future.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37</a:t>
            </a:fld>
            <a:endParaRPr lang="en-US" altLang="en-US"/>
          </a:p>
        </p:txBody>
      </p:sp>
    </p:spTree>
    <p:extLst>
      <p:ext uri="{BB962C8B-B14F-4D97-AF65-F5344CB8AC3E}">
        <p14:creationId xmlns:p14="http://schemas.microsoft.com/office/powerpoint/2010/main" val="296546415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baseline="0" dirty="0" smtClean="0"/>
              <a:t>To do batching well, we removed transforms from the </a:t>
            </a:r>
            <a:r>
              <a:rPr lang="en-NZ" baseline="0" dirty="0" err="1" smtClean="0"/>
              <a:t>DrawableSetups</a:t>
            </a:r>
            <a:r>
              <a:rPr lang="en-NZ" baseline="0" dirty="0" smtClean="0"/>
              <a:t> entirely so they could be shared more effectively between instances and resources. Without this we didn’t have a good enough sharing rate.</a:t>
            </a:r>
          </a:p>
          <a:p>
            <a:endParaRPr lang="en-NZ" baseline="0" dirty="0" smtClean="0"/>
          </a:p>
          <a:p>
            <a:r>
              <a:rPr lang="en-NZ" baseline="0" dirty="0" smtClean="0"/>
              <a:t>Instead of writing </a:t>
            </a:r>
            <a:r>
              <a:rPr lang="en-NZ" baseline="0" dirty="0" err="1" smtClean="0"/>
              <a:t>DrawableSetups</a:t>
            </a:r>
            <a:r>
              <a:rPr lang="en-NZ" baseline="0" dirty="0" smtClean="0"/>
              <a:t> and transforms, we write </a:t>
            </a:r>
            <a:r>
              <a:rPr lang="en-NZ" baseline="0" dirty="0" err="1" smtClean="0"/>
              <a:t>DrawableSetupBatches</a:t>
            </a:r>
            <a:r>
              <a:rPr lang="en-NZ" baseline="0" dirty="0" smtClean="0"/>
              <a:t>, which are effectively heads for batch lists of </a:t>
            </a:r>
            <a:r>
              <a:rPr lang="en-NZ" baseline="0" dirty="0" err="1" smtClean="0"/>
              <a:t>DrawableSetupInstances</a:t>
            </a:r>
            <a:r>
              <a:rPr lang="en-NZ" baseline="0" dirty="0" smtClean="0"/>
              <a:t>. The batches contain bounds for all the instances, batch lengths etc. and the instances have the transforms and some other renderer state.</a:t>
            </a:r>
            <a:endParaRPr lang="en-NZ" dirty="0" smtClean="0"/>
          </a:p>
          <a:p>
            <a:endParaRPr lang="en-NZ" dirty="0" smtClean="0"/>
          </a:p>
          <a:p>
            <a:r>
              <a:rPr lang="en-NZ" dirty="0" smtClean="0"/>
              <a:t>These go in scratch memory</a:t>
            </a:r>
            <a:r>
              <a:rPr lang="en-NZ" baseline="0" dirty="0" smtClean="0"/>
              <a:t> </a:t>
            </a:r>
            <a:r>
              <a:rPr lang="en-NZ" dirty="0" smtClean="0"/>
              <a:t>and they’re</a:t>
            </a:r>
            <a:r>
              <a:rPr lang="en-NZ" baseline="0" dirty="0" smtClean="0"/>
              <a:t> only written for what we can see, so again dense packing isn’t super critical</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38</a:t>
            </a:fld>
            <a:endParaRPr lang="en-US" altLang="en-US"/>
          </a:p>
        </p:txBody>
      </p:sp>
    </p:spTree>
    <p:extLst>
      <p:ext uri="{BB962C8B-B14F-4D97-AF65-F5344CB8AC3E}">
        <p14:creationId xmlns:p14="http://schemas.microsoft.com/office/powerpoint/2010/main" val="386028381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On th</a:t>
            </a:r>
            <a:r>
              <a:rPr lang="en-NZ" baseline="0" dirty="0" smtClean="0"/>
              <a:t>e CPU, we extend the </a:t>
            </a:r>
            <a:r>
              <a:rPr lang="en-NZ" baseline="0" dirty="0" err="1" smtClean="0"/>
              <a:t>QueryInstance</a:t>
            </a:r>
            <a:r>
              <a:rPr lang="en-NZ" baseline="0" dirty="0" smtClean="0"/>
              <a:t> sort key to sort by </a:t>
            </a:r>
            <a:r>
              <a:rPr lang="en-NZ" baseline="0" dirty="0" err="1" smtClean="0"/>
              <a:t>DrawableSetup</a:t>
            </a:r>
            <a:r>
              <a:rPr lang="en-NZ" baseline="0" dirty="0" smtClean="0"/>
              <a:t>, and flag </a:t>
            </a:r>
            <a:r>
              <a:rPr lang="en-NZ" baseline="0" dirty="0" err="1" smtClean="0"/>
              <a:t>QueryInstances</a:t>
            </a:r>
            <a:r>
              <a:rPr lang="en-NZ" baseline="0" dirty="0" smtClean="0"/>
              <a:t> with a bit when this changes. So now we only have one bit free of our two!</a:t>
            </a:r>
          </a:p>
          <a:p>
            <a:endParaRPr lang="en-NZ" baseline="0" dirty="0" smtClean="0"/>
          </a:p>
          <a:p>
            <a:r>
              <a:rPr lang="en-NZ" baseline="0" dirty="0" smtClean="0"/>
              <a:t>On the GPU, we uses this bits to group threads by </a:t>
            </a:r>
            <a:r>
              <a:rPr lang="en-NZ" baseline="0" dirty="0" err="1" smtClean="0"/>
              <a:t>DrawableSetup</a:t>
            </a:r>
            <a:r>
              <a:rPr lang="en-NZ" baseline="0" dirty="0" smtClean="0"/>
              <a:t>, do the normal visibility tests, have each active thread write a </a:t>
            </a:r>
            <a:r>
              <a:rPr lang="en-NZ" baseline="0" dirty="0" err="1" smtClean="0"/>
              <a:t>DrawableSetupInstance</a:t>
            </a:r>
            <a:r>
              <a:rPr lang="en-NZ" baseline="0" dirty="0" smtClean="0"/>
              <a:t> and then have the first active thread in each group about a </a:t>
            </a:r>
            <a:r>
              <a:rPr lang="en-NZ" baseline="0" dirty="0" err="1" smtClean="0"/>
              <a:t>DrawableSetupBatch</a:t>
            </a:r>
            <a:r>
              <a:rPr lang="en-NZ" baseline="0" dirty="0" smtClean="0"/>
              <a:t> to the output. </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39</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Again we’re looking at a simplified </a:t>
            </a:r>
            <a:r>
              <a:rPr lang="en-NZ" dirty="0" err="1" smtClean="0"/>
              <a:t>wavefront</a:t>
            </a:r>
            <a:r>
              <a:rPr lang="en-NZ" baseline="0" dirty="0" smtClean="0"/>
              <a:t> here. </a:t>
            </a:r>
            <a:r>
              <a:rPr lang="en-NZ" dirty="0" smtClean="0"/>
              <a:t>The letters show the </a:t>
            </a:r>
            <a:r>
              <a:rPr lang="en-NZ" dirty="0" err="1" smtClean="0"/>
              <a:t>QueryInstance</a:t>
            </a:r>
            <a:r>
              <a:rPr lang="en-NZ" baseline="0" dirty="0" smtClean="0"/>
              <a:t> being processed by each thread, and the colours the groups of </a:t>
            </a:r>
            <a:r>
              <a:rPr lang="en-NZ" baseline="0" dirty="0" err="1" smtClean="0"/>
              <a:t>DrawableSetups</a:t>
            </a:r>
            <a:r>
              <a:rPr lang="en-NZ" baseline="0" dirty="0" smtClean="0"/>
              <a:t>.</a:t>
            </a:r>
          </a:p>
          <a:p>
            <a:endParaRPr lang="en-NZ" baseline="0" dirty="0" smtClean="0"/>
          </a:p>
          <a:p>
            <a:r>
              <a:rPr lang="en-NZ" baseline="0" dirty="0" smtClean="0"/>
              <a:t>We start by loading the group end bit from the </a:t>
            </a:r>
            <a:r>
              <a:rPr lang="en-NZ" baseline="0" dirty="0" err="1" smtClean="0"/>
              <a:t>QueryInstance</a:t>
            </a:r>
            <a:r>
              <a:rPr lang="en-NZ" baseline="0" dirty="0" smtClean="0"/>
              <a:t>, and taking a prefix sum over this to get a group index. You can see that each coloured group has identified by a consistent index.</a:t>
            </a:r>
          </a:p>
          <a:p>
            <a:endParaRPr lang="en-NZ" baseline="0" dirty="0" smtClean="0"/>
          </a:p>
          <a:p>
            <a:r>
              <a:rPr lang="en-NZ" baseline="0" dirty="0" smtClean="0"/>
              <a:t>We then do the normal visibility testing and end up with a subset of active threads representing visible instances.</a:t>
            </a:r>
          </a:p>
          <a:p>
            <a:endParaRPr lang="en-NZ" baseline="0" dirty="0" smtClean="0"/>
          </a:p>
          <a:p>
            <a:r>
              <a:rPr lang="en-NZ" baseline="0" dirty="0" smtClean="0"/>
              <a:t>The active threads then write their instances to the first output buffer, using aggregated atomics as before.</a:t>
            </a:r>
          </a:p>
          <a:p>
            <a:endParaRPr lang="en-NZ" baseline="0" dirty="0" smtClean="0"/>
          </a:p>
          <a:p>
            <a:r>
              <a:rPr lang="en-NZ" baseline="0" dirty="0" smtClean="0"/>
              <a:t>They also collate their batch properties in LDS arrays shared by the entire </a:t>
            </a:r>
            <a:r>
              <a:rPr lang="en-NZ" baseline="0" dirty="0" err="1" smtClean="0"/>
              <a:t>wavefront</a:t>
            </a:r>
            <a:r>
              <a:rPr lang="en-NZ" baseline="0" dirty="0" smtClean="0"/>
              <a:t>. These are the circles, and here I’m showing each thread adding the value one to the group’s array slot to create the batch lengths. In the real </a:t>
            </a:r>
            <a:r>
              <a:rPr lang="en-NZ" baseline="0" dirty="0" err="1" smtClean="0"/>
              <a:t>shader</a:t>
            </a:r>
            <a:r>
              <a:rPr lang="en-NZ" baseline="0" dirty="0" smtClean="0"/>
              <a:t> we also collate the bounds and other per-batch information.</a:t>
            </a:r>
          </a:p>
          <a:p>
            <a:endParaRPr lang="en-NZ" baseline="0" dirty="0" smtClean="0"/>
          </a:p>
          <a:p>
            <a:r>
              <a:rPr lang="en-NZ" baseline="0" dirty="0" smtClean="0"/>
              <a:t>The first active thread in each group reads back the batch data and writes the batch to the output buffer. It knows how to point to the correct instance since it was the thread that wrote the first instance in the batch.</a:t>
            </a:r>
          </a:p>
          <a:p>
            <a:endParaRPr lang="en-NZ" baseline="0" dirty="0" smtClean="0"/>
          </a:p>
          <a:p>
            <a:r>
              <a:rPr lang="en-NZ" baseline="0" dirty="0" smtClean="0"/>
              <a:t>I know this is a bit confusing, here are a couple more examples that might help.</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40</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This example shows what</a:t>
            </a:r>
            <a:r>
              <a:rPr lang="en-NZ" baseline="0" dirty="0" smtClean="0"/>
              <a:t> happens if there’s one big batch. Everything gets collated to group index zero and we output one batch for the whole </a:t>
            </a:r>
            <a:r>
              <a:rPr lang="en-NZ" baseline="0" dirty="0" err="1" smtClean="0"/>
              <a:t>wavefront</a:t>
            </a:r>
            <a:r>
              <a:rPr lang="en-NZ" baseline="0" dirty="0" smtClean="0"/>
              <a:t>.</a:t>
            </a:r>
          </a:p>
          <a:p>
            <a:endParaRPr lang="en-NZ" baseline="0" dirty="0" smtClean="0"/>
          </a:p>
          <a:p>
            <a:r>
              <a:rPr lang="en-NZ" baseline="0" dirty="0" smtClean="0"/>
              <a:t>The group index is zero for each thread, since they’re all in the same group.</a:t>
            </a:r>
          </a:p>
          <a:p>
            <a:endParaRPr lang="en-NZ" baseline="0" dirty="0" smtClean="0"/>
          </a:p>
          <a:p>
            <a:r>
              <a:rPr lang="en-NZ" baseline="0" dirty="0" smtClean="0"/>
              <a:t>The instances written are the same</a:t>
            </a:r>
          </a:p>
          <a:p>
            <a:endParaRPr lang="en-NZ" baseline="0" dirty="0" smtClean="0"/>
          </a:p>
          <a:p>
            <a:r>
              <a:rPr lang="en-NZ" baseline="0" dirty="0" smtClean="0"/>
              <a:t>All threads collate to group zero’s entry so we get a count of four instances in the batch</a:t>
            </a:r>
          </a:p>
          <a:p>
            <a:endParaRPr lang="en-NZ" baseline="0" dirty="0" smtClean="0"/>
          </a:p>
          <a:p>
            <a:r>
              <a:rPr lang="en-NZ" baseline="0" dirty="0" smtClean="0"/>
              <a:t>And finally there’s one group so we only write one entry to the batch buffer, pointing again to the start of the list of four instances.</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41</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And this is when all</a:t>
            </a:r>
            <a:r>
              <a:rPr lang="en-NZ" baseline="0" dirty="0" smtClean="0"/>
              <a:t> the </a:t>
            </a:r>
            <a:r>
              <a:rPr lang="en-NZ" baseline="0" dirty="0" err="1" smtClean="0"/>
              <a:t>DrawableSetups</a:t>
            </a:r>
            <a:r>
              <a:rPr lang="en-NZ" baseline="0" dirty="0" smtClean="0"/>
              <a:t> are different. Here the group indices are the same as the thread indices. This is basically the setup before we had batching in the </a:t>
            </a:r>
            <a:r>
              <a:rPr lang="en-NZ" baseline="0" dirty="0" err="1" smtClean="0"/>
              <a:t>shader</a:t>
            </a:r>
            <a:r>
              <a:rPr lang="en-NZ" baseline="0" dirty="0" smtClean="0"/>
              <a:t>.</a:t>
            </a:r>
          </a:p>
          <a:p>
            <a:endParaRPr lang="en-NZ" baseline="0" dirty="0" smtClean="0"/>
          </a:p>
          <a:p>
            <a:r>
              <a:rPr lang="en-NZ" baseline="0" dirty="0" smtClean="0"/>
              <a:t>Here all the group end bits are set, so each thread gets a different group index.</a:t>
            </a:r>
          </a:p>
          <a:p>
            <a:endParaRPr lang="en-NZ" baseline="0" dirty="0" smtClean="0"/>
          </a:p>
          <a:p>
            <a:r>
              <a:rPr lang="en-NZ" baseline="0" dirty="0" smtClean="0"/>
              <a:t>We write the same list of instances as before.</a:t>
            </a:r>
          </a:p>
          <a:p>
            <a:endParaRPr lang="en-NZ" baseline="0" dirty="0" smtClean="0"/>
          </a:p>
          <a:p>
            <a:r>
              <a:rPr lang="en-NZ" baseline="0" dirty="0" smtClean="0"/>
              <a:t>But when we collate, each thread has its own group so we get batches of length one.</a:t>
            </a:r>
          </a:p>
          <a:p>
            <a:endParaRPr lang="en-NZ" baseline="0" dirty="0" smtClean="0"/>
          </a:p>
          <a:p>
            <a:r>
              <a:rPr lang="en-NZ" baseline="0" dirty="0" smtClean="0"/>
              <a:t>And each active thread writes out its batch, giving four batches of one instance each.</a:t>
            </a:r>
          </a:p>
          <a:p>
            <a:endParaRPr lang="en-NZ" baseline="0" dirty="0" smtClean="0"/>
          </a:p>
          <a:p>
            <a:r>
              <a:rPr lang="en-NZ" baseline="0" dirty="0" smtClean="0"/>
              <a:t>Phew.</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42</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This scheme is pretty simple, and that gives us some</a:t>
            </a:r>
            <a:r>
              <a:rPr lang="en-NZ" baseline="0" dirty="0" smtClean="0"/>
              <a:t> big advantages – we don’t need any extra machinery, storage, or passes. For example if we generated linked lists of setups in each batch, we’d need another pass to flatten those into something the renderer can consume. Here we don’t.</a:t>
            </a:r>
          </a:p>
          <a:p>
            <a:endParaRPr lang="en-NZ" baseline="0" dirty="0" smtClean="0"/>
          </a:p>
          <a:p>
            <a:pPr marL="0" marR="0" indent="0" algn="l" defTabSz="914400" rtl="0" eaLnBrk="0" fontAlgn="base" latinLnBrk="0" hangingPunct="0">
              <a:lnSpc>
                <a:spcPct val="100000"/>
              </a:lnSpc>
              <a:spcBef>
                <a:spcPct val="30000"/>
              </a:spcBef>
              <a:spcAft>
                <a:spcPct val="0"/>
              </a:spcAft>
              <a:buClrTx/>
              <a:buSzTx/>
              <a:buFontTx/>
              <a:buNone/>
              <a:tabLst/>
              <a:defRPr/>
            </a:pPr>
            <a:r>
              <a:rPr lang="en-NZ" dirty="0" smtClean="0"/>
              <a:t>We</a:t>
            </a:r>
            <a:r>
              <a:rPr lang="en-NZ" baseline="0" dirty="0" smtClean="0"/>
              <a:t> do lose some of the spatial coherence since we have to sort by setup first, but that only affects the efficiency of the culling hierarchy, not the renderer.</a:t>
            </a:r>
          </a:p>
          <a:p>
            <a:endParaRPr lang="en-NZ" baseline="0" dirty="0" smtClean="0"/>
          </a:p>
          <a:p>
            <a:r>
              <a:rPr lang="en-NZ" baseline="0" dirty="0" smtClean="0"/>
              <a:t>The downside is really that the max batch size is limited to the </a:t>
            </a:r>
            <a:r>
              <a:rPr lang="en-NZ" baseline="0" dirty="0" err="1" smtClean="0"/>
              <a:t>wavefront</a:t>
            </a:r>
            <a:r>
              <a:rPr lang="en-NZ" baseline="0" dirty="0" smtClean="0"/>
              <a:t> size, but this doesn’t hurt much in practice – it’s still a 64-fold saving.</a:t>
            </a:r>
          </a:p>
          <a:p>
            <a:endParaRPr lang="en-NZ" baseline="0" dirty="0" smtClean="0"/>
          </a:p>
          <a:p>
            <a:r>
              <a:rPr lang="en-NZ" baseline="0" dirty="0" smtClean="0"/>
              <a:t>We also use a chunk of LDS, but since our </a:t>
            </a:r>
            <a:r>
              <a:rPr lang="en-NZ" baseline="0" dirty="0" err="1" smtClean="0"/>
              <a:t>shader</a:t>
            </a:r>
            <a:r>
              <a:rPr lang="en-NZ" baseline="0" dirty="0" smtClean="0"/>
              <a:t> uses a lot of registers the LDS isn’t hurting occupancy – we can still run as many </a:t>
            </a:r>
            <a:r>
              <a:rPr lang="en-NZ" baseline="0" dirty="0" err="1" smtClean="0"/>
              <a:t>wavefronts</a:t>
            </a:r>
            <a:r>
              <a:rPr lang="en-NZ" baseline="0" dirty="0" smtClean="0"/>
              <a:t>.</a:t>
            </a:r>
            <a:endParaRPr lang="en-NZ" dirty="0" smtClean="0"/>
          </a:p>
          <a:p>
            <a:endParaRPr lang="en-NZ" dirty="0" smtClean="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43</a:t>
            </a:fld>
            <a:endParaRPr lang="en-US" altLang="en-US"/>
          </a:p>
        </p:txBody>
      </p:sp>
    </p:spTree>
    <p:extLst>
      <p:ext uri="{BB962C8B-B14F-4D97-AF65-F5344CB8AC3E}">
        <p14:creationId xmlns:p14="http://schemas.microsoft.com/office/powerpoint/2010/main" val="40694984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So that’s</a:t>
            </a:r>
            <a:r>
              <a:rPr lang="en-NZ" baseline="0" dirty="0" smtClean="0"/>
              <a:t> where we are now.</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44</a:t>
            </a:fld>
            <a:endParaRPr lang="en-US" altLang="en-US"/>
          </a:p>
        </p:txBody>
      </p:sp>
    </p:spTree>
    <p:extLst>
      <p:ext uri="{BB962C8B-B14F-4D97-AF65-F5344CB8AC3E}">
        <p14:creationId xmlns:p14="http://schemas.microsoft.com/office/powerpoint/2010/main" val="39335764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The </a:t>
            </a:r>
            <a:r>
              <a:rPr lang="en-NZ" dirty="0" err="1" smtClean="0"/>
              <a:t>Killzone</a:t>
            </a:r>
            <a:r>
              <a:rPr lang="en-NZ" dirty="0" smtClean="0"/>
              <a:t> games</a:t>
            </a:r>
            <a:r>
              <a:rPr lang="en-NZ" baseline="0" dirty="0" smtClean="0"/>
              <a:t> are relatively linear first person shooters with narrower areas connecting wider play spaces. Horizon was a huge departure from this – we wanted a large open world full of detail, and this obviously created some challenges for the engine. The variable content density and the need to keep headroom for spontaneous enemy encounters made for an interesting problem.</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a:t>
            </a:fld>
            <a:endParaRPr lang="en-US" altLang="en-US"/>
          </a:p>
        </p:txBody>
      </p:sp>
    </p:spTree>
    <p:extLst>
      <p:ext uri="{BB962C8B-B14F-4D97-AF65-F5344CB8AC3E}">
        <p14:creationId xmlns:p14="http://schemas.microsoft.com/office/powerpoint/2010/main" val="14627926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The</a:t>
            </a:r>
            <a:r>
              <a:rPr lang="en-NZ" baseline="0" dirty="0" smtClean="0"/>
              <a:t> static scene handles a lot of data – usually 500K up to 1.5 million instances which could potentially be visible to a single camera position.</a:t>
            </a:r>
          </a:p>
          <a:p>
            <a:endParaRPr lang="en-NZ" baseline="0" dirty="0" smtClean="0"/>
          </a:p>
          <a:p>
            <a:r>
              <a:rPr lang="en-NZ" baseline="0" dirty="0" smtClean="0"/>
              <a:t>The GPU data to represent this isn’t too big, but as always we’d like it to be smaller.</a:t>
            </a:r>
          </a:p>
          <a:p>
            <a:endParaRPr lang="en-NZ" baseline="0" dirty="0" smtClean="0"/>
          </a:p>
          <a:p>
            <a:r>
              <a:rPr lang="en-NZ" baseline="0" dirty="0" smtClean="0"/>
              <a:t>The query time is also pretty consistent, the shadow queries are usually faster since they have different frusta and somewhat relaxed LOD criteria.</a:t>
            </a:r>
          </a:p>
          <a:p>
            <a:endParaRPr lang="en-NZ" baseline="0" dirty="0" smtClean="0"/>
          </a:p>
          <a:p>
            <a:r>
              <a:rPr lang="en-NZ" baseline="0" dirty="0" smtClean="0"/>
              <a:t>Changes we made for batching were very valuable, removing about two thirds of the work from the render pipeline without changing query times much if at all.</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45</a:t>
            </a:fld>
            <a:endParaRPr lang="en-US" altLang="en-US"/>
          </a:p>
        </p:txBody>
      </p:sp>
    </p:spTree>
    <p:extLst>
      <p:ext uri="{BB962C8B-B14F-4D97-AF65-F5344CB8AC3E}">
        <p14:creationId xmlns:p14="http://schemas.microsoft.com/office/powerpoint/2010/main" val="266737944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I</a:t>
            </a:r>
            <a:r>
              <a:rPr lang="en-NZ" baseline="0" dirty="0" smtClean="0"/>
              <a:t> thought I’d show some </a:t>
            </a:r>
            <a:r>
              <a:rPr lang="en-NZ" baseline="0" dirty="0" err="1" smtClean="0"/>
              <a:t>pics</a:t>
            </a:r>
            <a:r>
              <a:rPr lang="en-NZ" baseline="0" dirty="0" smtClean="0"/>
              <a:t> to finish up, to give an idea of what the static content actually looks like. Here’s a chunk of random jungle, which doesn’t have a lot of static content. </a:t>
            </a:r>
          </a:p>
          <a:p>
            <a:endParaRPr lang="en-NZ" baseline="0" dirty="0" smtClean="0"/>
          </a:p>
          <a:p>
            <a:r>
              <a:rPr lang="en-NZ" baseline="0" dirty="0" smtClean="0"/>
              <a:t>It’s mostly terrain and vegetation and those are both dynamic systems with a lot of regeneration at runtime.</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46</a:t>
            </a:fld>
            <a:endParaRPr lang="en-US" altLang="en-US"/>
          </a:p>
        </p:txBody>
      </p:sp>
    </p:spTree>
    <p:extLst>
      <p:ext uri="{BB962C8B-B14F-4D97-AF65-F5344CB8AC3E}">
        <p14:creationId xmlns:p14="http://schemas.microsoft.com/office/powerpoint/2010/main" val="267773651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If we remove the static geometry,</a:t>
            </a:r>
            <a:r>
              <a:rPr lang="en-NZ" baseline="0" dirty="0" smtClean="0"/>
              <a:t> we can see the rocks and some hand-placed trees vanish.</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47</a:t>
            </a:fld>
            <a:endParaRPr lang="en-US" altLang="en-US"/>
          </a:p>
        </p:txBody>
      </p:sp>
    </p:spTree>
    <p:extLst>
      <p:ext uri="{BB962C8B-B14F-4D97-AF65-F5344CB8AC3E}">
        <p14:creationId xmlns:p14="http://schemas.microsoft.com/office/powerpoint/2010/main" val="1399990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But if we</a:t>
            </a:r>
            <a:r>
              <a:rPr lang="en-NZ" baseline="0" dirty="0" smtClean="0"/>
              <a:t> visualise the static </a:t>
            </a:r>
            <a:r>
              <a:rPr lang="en-NZ" baseline="0" dirty="0" err="1" smtClean="0"/>
              <a:t>DrawableSetups</a:t>
            </a:r>
            <a:r>
              <a:rPr lang="en-NZ" baseline="0" dirty="0" smtClean="0"/>
              <a:t> there are still an awful lot of them!</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48</a:t>
            </a:fld>
            <a:endParaRPr lang="en-US" altLang="en-US"/>
          </a:p>
        </p:txBody>
      </p:sp>
    </p:spTree>
    <p:extLst>
      <p:ext uri="{BB962C8B-B14F-4D97-AF65-F5344CB8AC3E}">
        <p14:creationId xmlns:p14="http://schemas.microsoft.com/office/powerpoint/2010/main" val="23292912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Meridian is the opposite, it’s nearly</a:t>
            </a:r>
            <a:r>
              <a:rPr lang="en-NZ" baseline="0" dirty="0" smtClean="0"/>
              <a:t> all static geometry</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49</a:t>
            </a:fld>
            <a:endParaRPr lang="en-US" altLang="en-US"/>
          </a:p>
        </p:txBody>
      </p:sp>
    </p:spTree>
    <p:extLst>
      <p:ext uri="{BB962C8B-B14F-4D97-AF65-F5344CB8AC3E}">
        <p14:creationId xmlns:p14="http://schemas.microsoft.com/office/powerpoint/2010/main" val="26918143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As you can see, there’s just terrain, a</a:t>
            </a:r>
            <a:r>
              <a:rPr lang="en-NZ" baseline="0" dirty="0" smtClean="0"/>
              <a:t> bit of vegetation, and the animated characters left.</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50</a:t>
            </a:fld>
            <a:endParaRPr lang="en-US" altLang="en-US"/>
          </a:p>
        </p:txBody>
      </p:sp>
    </p:spTree>
    <p:extLst>
      <p:ext uri="{BB962C8B-B14F-4D97-AF65-F5344CB8AC3E}">
        <p14:creationId xmlns:p14="http://schemas.microsoft.com/office/powerpoint/2010/main" val="276608346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And the static scene density is so high that you can’t really make it out!</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51</a:t>
            </a:fld>
            <a:endParaRPr lang="en-US" altLang="en-US"/>
          </a:p>
        </p:txBody>
      </p:sp>
    </p:spTree>
    <p:extLst>
      <p:ext uri="{BB962C8B-B14F-4D97-AF65-F5344CB8AC3E}">
        <p14:creationId xmlns:p14="http://schemas.microsoft.com/office/powerpoint/2010/main" val="52860027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r>
              <a:rPr lang="en-NZ" dirty="0" smtClean="0"/>
              <a:t>Where are we going from here? Well, we were</a:t>
            </a:r>
            <a:r>
              <a:rPr lang="en-NZ" baseline="0" dirty="0" smtClean="0"/>
              <a:t> pretty cautious with compute since this was one of the first complicated things we did with it. So we want to move more of the system from the CPU to the GPU, and ideally much of the query output on the GPU so the renderer doesn’t need to touch it, just feed it forward to the </a:t>
            </a:r>
            <a:r>
              <a:rPr lang="en-NZ" baseline="0" dirty="0" err="1" smtClean="0"/>
              <a:t>shaders</a:t>
            </a:r>
            <a:r>
              <a:rPr lang="en-NZ" baseline="0" dirty="0" smtClean="0"/>
              <a:t> later.</a:t>
            </a:r>
          </a:p>
          <a:p>
            <a:endParaRPr lang="en-NZ" baseline="0" dirty="0" smtClean="0"/>
          </a:p>
          <a:p>
            <a:r>
              <a:rPr lang="en-NZ" baseline="0" dirty="0" smtClean="0"/>
              <a:t>More importantly, we want to have the static scene take on more dynamic content, in particular the placed meshes, which don’t change all the time but often enough that the current tile creation wouldn’t be quick enough. </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52</a:t>
            </a:fld>
            <a:endParaRPr lang="en-US" altLang="en-US"/>
          </a:p>
        </p:txBody>
      </p:sp>
    </p:spTree>
    <p:extLst>
      <p:ext uri="{BB962C8B-B14F-4D97-AF65-F5344CB8AC3E}">
        <p14:creationId xmlns:p14="http://schemas.microsoft.com/office/powerpoint/2010/main" val="377704848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To conclude,</a:t>
            </a:r>
            <a:r>
              <a:rPr lang="en-NZ" baseline="0" dirty="0" smtClean="0"/>
              <a:t> compute is great on PS4 and well worth making use of.</a:t>
            </a:r>
          </a:p>
          <a:p>
            <a:endParaRPr lang="en-NZ" baseline="0" dirty="0" smtClean="0"/>
          </a:p>
          <a:p>
            <a:r>
              <a:rPr lang="en-NZ" baseline="0" dirty="0" smtClean="0"/>
              <a:t>I also think that simple solutions are great – do things that aren’t complicated, but do lots of them fast.</a:t>
            </a:r>
          </a:p>
          <a:p>
            <a:endParaRPr lang="en-NZ" baseline="0" dirty="0" smtClean="0"/>
          </a:p>
          <a:p>
            <a:r>
              <a:rPr lang="en-NZ" baseline="0" dirty="0" smtClean="0"/>
              <a:t>Work within the workflow to avoid slowing down or annoying your content creators, and build to scale for all the content they’re going to create. For Horizon the content grew very fast at the end of the project but by tweaking our minimum sizes we could generally cope with this quite well.</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53</a:t>
            </a:fld>
            <a:endParaRPr lang="en-US" altLang="en-US"/>
          </a:p>
        </p:txBody>
      </p:sp>
    </p:spTree>
    <p:extLst>
      <p:ext uri="{BB962C8B-B14F-4D97-AF65-F5344CB8AC3E}">
        <p14:creationId xmlns:p14="http://schemas.microsoft.com/office/powerpoint/2010/main" val="768354536"/>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Thanks</a:t>
            </a:r>
            <a:r>
              <a:rPr lang="en-NZ" baseline="0" dirty="0" smtClean="0"/>
              <a:t> to my </a:t>
            </a:r>
            <a:r>
              <a:rPr lang="en-NZ" baseline="0" dirty="0" err="1" smtClean="0"/>
              <a:t>colleages</a:t>
            </a:r>
            <a:r>
              <a:rPr lang="en-NZ" baseline="0" dirty="0" smtClean="0"/>
              <a:t> at Guerrilla, particularly, </a:t>
            </a:r>
            <a:r>
              <a:rPr lang="en-NZ" baseline="0" dirty="0" err="1" smtClean="0"/>
              <a:t>Michiel</a:t>
            </a:r>
            <a:r>
              <a:rPr lang="en-NZ" baseline="0" dirty="0" smtClean="0"/>
              <a:t>, </a:t>
            </a:r>
            <a:r>
              <a:rPr lang="en-NZ" baseline="0" dirty="0" err="1" smtClean="0"/>
              <a:t>Jeroen</a:t>
            </a:r>
            <a:r>
              <a:rPr lang="en-NZ" baseline="0" dirty="0" smtClean="0"/>
              <a:t> and the tech team for help and support, and Roland for the awesome slide designs.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54</a:t>
            </a:fld>
            <a:endParaRPr lang="en-US" altLang="en-US"/>
          </a:p>
        </p:txBody>
      </p:sp>
    </p:spTree>
    <p:extLst>
      <p:ext uri="{BB962C8B-B14F-4D97-AF65-F5344CB8AC3E}">
        <p14:creationId xmlns:p14="http://schemas.microsoft.com/office/powerpoint/2010/main" val="12130246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Before talking about what we did,</a:t>
            </a:r>
            <a:r>
              <a:rPr lang="en-NZ" baseline="0" dirty="0" smtClean="0"/>
              <a:t> I’ll talk a little about where we started from with Horizon’s visibility.</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10</a:t>
            </a:fld>
            <a:endParaRPr lang="en-US" altLang="en-US"/>
          </a:p>
        </p:txBody>
      </p:sp>
    </p:spTree>
    <p:extLst>
      <p:ext uri="{BB962C8B-B14F-4D97-AF65-F5344CB8AC3E}">
        <p14:creationId xmlns:p14="http://schemas.microsoft.com/office/powerpoint/2010/main" val="412717401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56</a:t>
            </a:fld>
            <a:endParaRPr lang="en-US" altLang="en-US"/>
          </a:p>
        </p:txBody>
      </p:sp>
    </p:spTree>
    <p:extLst>
      <p:ext uri="{BB962C8B-B14F-4D97-AF65-F5344CB8AC3E}">
        <p14:creationId xmlns:p14="http://schemas.microsoft.com/office/powerpoint/2010/main" val="25857127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Our </a:t>
            </a:r>
            <a:r>
              <a:rPr lang="en-NZ" baseline="0" dirty="0" smtClean="0"/>
              <a:t>3D m</a:t>
            </a:r>
            <a:r>
              <a:rPr lang="en-NZ" dirty="0" smtClean="0"/>
              <a:t>odels as seen by the game are</a:t>
            </a:r>
            <a:r>
              <a:rPr lang="en-NZ" baseline="0" dirty="0" smtClean="0"/>
              <a:t> a tree of </a:t>
            </a:r>
            <a:r>
              <a:rPr lang="en-NZ" baseline="0" dirty="0" err="1" smtClean="0"/>
              <a:t>MeshResources</a:t>
            </a:r>
            <a:r>
              <a:rPr lang="en-NZ" baseline="0" dirty="0" smtClean="0"/>
              <a:t> which can be arbitrarily complex. We have </a:t>
            </a:r>
            <a:r>
              <a:rPr lang="en-NZ" baseline="0" dirty="0" err="1" smtClean="0"/>
              <a:t>Lod</a:t>
            </a:r>
            <a:r>
              <a:rPr lang="en-NZ" baseline="0" dirty="0" smtClean="0"/>
              <a:t> meshes which select between different branches, and </a:t>
            </a:r>
            <a:r>
              <a:rPr lang="en-NZ" baseline="0" dirty="0" err="1" smtClean="0"/>
              <a:t>Multimeshes</a:t>
            </a:r>
            <a:r>
              <a:rPr lang="en-NZ" baseline="0" dirty="0" smtClean="0"/>
              <a:t> to place branches relative to the root. And at the leaves we have static meshes containing the geometry. There are other leaf node types but they’re not relevant to this talk.</a:t>
            </a:r>
          </a:p>
          <a:p>
            <a:endParaRPr lang="en-NZ" dirty="0" smtClean="0"/>
          </a:p>
          <a:p>
            <a:r>
              <a:rPr lang="en-NZ" dirty="0" smtClean="0"/>
              <a:t>It’s a very flexible system,</a:t>
            </a:r>
            <a:r>
              <a:rPr lang="en-NZ" baseline="0" dirty="0" smtClean="0"/>
              <a:t> which is good for building different content workflows, but makes it harder to nail down and extract typical behaviours when optimising.</a:t>
            </a:r>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11</a:t>
            </a:fld>
            <a:endParaRPr lang="en-US" altLang="en-US"/>
          </a:p>
        </p:txBody>
      </p:sp>
    </p:spTree>
    <p:extLst>
      <p:ext uri="{BB962C8B-B14F-4D97-AF65-F5344CB8AC3E}">
        <p14:creationId xmlns:p14="http://schemas.microsoft.com/office/powerpoint/2010/main" val="1499419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We place instances</a:t>
            </a:r>
            <a:r>
              <a:rPr lang="en-NZ" baseline="0" dirty="0" smtClean="0"/>
              <a:t> of </a:t>
            </a:r>
            <a:r>
              <a:rPr lang="en-NZ" dirty="0" smtClean="0"/>
              <a:t>mesh</a:t>
            </a:r>
            <a:r>
              <a:rPr lang="en-NZ" baseline="0" dirty="0" smtClean="0"/>
              <a:t> resources in the world as </a:t>
            </a:r>
            <a:r>
              <a:rPr lang="en-NZ" baseline="0" dirty="0" err="1" smtClean="0"/>
              <a:t>DrawableObjects</a:t>
            </a:r>
            <a:r>
              <a:rPr lang="en-NZ" baseline="0" dirty="0" smtClean="0"/>
              <a:t>. These have a more efficient encoding of the </a:t>
            </a:r>
            <a:r>
              <a:rPr lang="en-NZ" baseline="0" dirty="0" err="1" smtClean="0"/>
              <a:t>MeshResource</a:t>
            </a:r>
            <a:r>
              <a:rPr lang="en-NZ" baseline="0" dirty="0" smtClean="0"/>
              <a:t> tree which is used at runtime.</a:t>
            </a:r>
          </a:p>
          <a:p>
            <a:endParaRPr lang="en-NZ" baseline="0" dirty="0" smtClean="0"/>
          </a:p>
          <a:p>
            <a:r>
              <a:rPr lang="en-NZ" baseline="0" dirty="0" smtClean="0"/>
              <a:t>One particular issue is that no mesh resource knows that it’s the root of a tree, it’s only when placed by a </a:t>
            </a:r>
            <a:r>
              <a:rPr lang="en-NZ" baseline="0" dirty="0" err="1" smtClean="0"/>
              <a:t>DrawableObject</a:t>
            </a:r>
            <a:r>
              <a:rPr lang="en-NZ" baseline="0" dirty="0" smtClean="0"/>
              <a:t> that this is made clear.</a:t>
            </a:r>
            <a:endParaRPr lang="en-NZ" dirty="0" smtClean="0"/>
          </a:p>
          <a:p>
            <a:endParaRPr lang="en-NZ" baseline="0" dirty="0" smtClean="0"/>
          </a:p>
          <a:p>
            <a:r>
              <a:rPr lang="en-NZ" baseline="0" dirty="0" smtClean="0"/>
              <a:t>The leaf nodes of this tree contain </a:t>
            </a:r>
            <a:r>
              <a:rPr lang="en-NZ" baseline="0" dirty="0" err="1" smtClean="0"/>
              <a:t>DrawableSetups</a:t>
            </a:r>
            <a:r>
              <a:rPr lang="en-NZ" baseline="0" dirty="0" smtClean="0"/>
              <a:t>, which are what we feed the renderer. Each is a chunk of geometry with the </a:t>
            </a:r>
            <a:r>
              <a:rPr lang="en-NZ" baseline="0" dirty="0" err="1" smtClean="0"/>
              <a:t>shaders</a:t>
            </a:r>
            <a:r>
              <a:rPr lang="en-NZ" baseline="0" dirty="0" smtClean="0"/>
              <a:t> (and state) needed to render it. They isolate the renderer from the rest of the content.</a:t>
            </a:r>
            <a:endParaRPr lang="en-NZ" dirty="0" smtClean="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12</a:t>
            </a:fld>
            <a:endParaRPr lang="en-US" altLang="en-US"/>
          </a:p>
        </p:txBody>
      </p:sp>
    </p:spTree>
    <p:extLst>
      <p:ext uri="{BB962C8B-B14F-4D97-AF65-F5344CB8AC3E}">
        <p14:creationId xmlns:p14="http://schemas.microsoft.com/office/powerpoint/2010/main" val="3533981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2588" y="685800"/>
            <a:ext cx="6092825" cy="3429000"/>
          </a:xfrm>
        </p:spPr>
      </p:sp>
      <p:sp>
        <p:nvSpPr>
          <p:cNvPr id="3" name="Notes Placeholder 2"/>
          <p:cNvSpPr>
            <a:spLocks noGrp="1"/>
          </p:cNvSpPr>
          <p:nvPr>
            <p:ph type="body" idx="1"/>
          </p:nvPr>
        </p:nvSpPr>
        <p:spPr/>
        <p:txBody>
          <a:bodyPr/>
          <a:lstStyle/>
          <a:p>
            <a:r>
              <a:rPr lang="en-NZ" dirty="0" smtClean="0"/>
              <a:t>In KZ3 we also occlusion-culled each object</a:t>
            </a:r>
            <a:r>
              <a:rPr lang="en-NZ" baseline="0" dirty="0" smtClean="0"/>
              <a:t> and setup using software occlusion culling on the PS3 SPUs.</a:t>
            </a:r>
          </a:p>
          <a:p>
            <a:endParaRPr lang="en-NZ" baseline="0" dirty="0" smtClean="0"/>
          </a:p>
          <a:p>
            <a:r>
              <a:rPr lang="en-NZ" dirty="0" smtClean="0"/>
              <a:t>In KZ4 we used middleware for static content, which handled</a:t>
            </a:r>
            <a:r>
              <a:rPr lang="en-NZ" baseline="0" dirty="0" smtClean="0"/>
              <a:t> all </a:t>
            </a:r>
            <a:r>
              <a:rPr lang="en-NZ" baseline="0" dirty="0" err="1" smtClean="0"/>
              <a:t>visibilityincluding</a:t>
            </a:r>
            <a:r>
              <a:rPr lang="en-NZ" baseline="0" dirty="0" smtClean="0"/>
              <a:t> occlusion.</a:t>
            </a:r>
            <a:endParaRPr lang="en-NZ" dirty="0"/>
          </a:p>
        </p:txBody>
      </p:sp>
      <p:sp>
        <p:nvSpPr>
          <p:cNvPr id="4" name="Slide Number Placeholder 3"/>
          <p:cNvSpPr>
            <a:spLocks noGrp="1"/>
          </p:cNvSpPr>
          <p:nvPr>
            <p:ph type="sldNum" sz="quarter" idx="10"/>
          </p:nvPr>
        </p:nvSpPr>
        <p:spPr/>
        <p:txBody>
          <a:bodyPr/>
          <a:lstStyle/>
          <a:p>
            <a:fld id="{C759DA79-7726-403F-BF02-19CA433CA6C4}" type="slidenum">
              <a:rPr lang="en-NZ" smtClean="0"/>
              <a:t>13</a:t>
            </a:fld>
            <a:endParaRPr lang="en-NZ"/>
          </a:p>
        </p:txBody>
      </p:sp>
    </p:spTree>
    <p:extLst>
      <p:ext uri="{BB962C8B-B14F-4D97-AF65-F5344CB8AC3E}">
        <p14:creationId xmlns:p14="http://schemas.microsoft.com/office/powerpoint/2010/main" val="22736972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Z" dirty="0" smtClean="0"/>
              <a:t>Queries are CPU jobs which are part of</a:t>
            </a:r>
            <a:r>
              <a:rPr lang="en-NZ" baseline="0" dirty="0" smtClean="0"/>
              <a:t> the general rendering job graph. </a:t>
            </a:r>
            <a:r>
              <a:rPr lang="en-NZ" dirty="0" smtClean="0"/>
              <a:t>We</a:t>
            </a:r>
            <a:r>
              <a:rPr lang="en-NZ" baseline="0" dirty="0" smtClean="0"/>
              <a:t> have a flexible job architecture on the CPU – most code (and all rendering code) runs in jobs.</a:t>
            </a:r>
            <a:endParaRPr lang="en-NZ" dirty="0"/>
          </a:p>
        </p:txBody>
      </p:sp>
      <p:sp>
        <p:nvSpPr>
          <p:cNvPr id="4" name="Slide Number Placeholder 3"/>
          <p:cNvSpPr>
            <a:spLocks noGrp="1"/>
          </p:cNvSpPr>
          <p:nvPr>
            <p:ph type="sldNum" sz="quarter" idx="10"/>
          </p:nvPr>
        </p:nvSpPr>
        <p:spPr/>
        <p:txBody>
          <a:bodyPr/>
          <a:lstStyle/>
          <a:p>
            <a:fld id="{41AA783A-AD71-5946-A952-1C7908D8EA18}" type="slidenum">
              <a:rPr lang="en-US" altLang="en-US" smtClean="0"/>
              <a:pPr/>
              <a:t>14</a:t>
            </a:fld>
            <a:endParaRPr lang="en-US" altLang="en-US"/>
          </a:p>
        </p:txBody>
      </p:sp>
    </p:spTree>
    <p:extLst>
      <p:ext uri="{BB962C8B-B14F-4D97-AF65-F5344CB8AC3E}">
        <p14:creationId xmlns:p14="http://schemas.microsoft.com/office/powerpoint/2010/main" val="275719753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gradFill flip="none" rotWithShape="1">
          <a:gsLst>
            <a:gs pos="0">
              <a:schemeClr val="tx1">
                <a:lumMod val="80000"/>
                <a:lumOff val="20000"/>
              </a:schemeClr>
            </a:gs>
            <a:gs pos="100000">
              <a:schemeClr val="tx1"/>
            </a:gs>
          </a:gsLst>
          <a:lin ang="16200000" scaled="1"/>
          <a:tileRect/>
        </a:gradFill>
        <a:effectLst/>
      </p:bgPr>
    </p:bg>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0413" cy="6859588"/>
          </a:xfrm>
          <a:prstGeom prst="rect">
            <a:avLst/>
          </a:prstGeom>
        </p:spPr>
      </p:pic>
      <p:pic>
        <p:nvPicPr>
          <p:cNvPr id="5" name="Picture 4"/>
          <p:cNvPicPr>
            <a:picLocks noChangeAspect="1"/>
          </p:cNvPicPr>
          <p:nvPr userDrawn="1"/>
        </p:nvPicPr>
        <p:blipFill rotWithShape="1">
          <a:blip r:embed="rId3">
            <a:extLst>
              <a:ext uri="{28A0092B-C50C-407E-A947-70E740481C1C}">
                <a14:useLocalDpi xmlns:a14="http://schemas.microsoft.com/office/drawing/2010/main" val="0"/>
              </a:ext>
            </a:extLst>
          </a:blip>
          <a:srcRect r="68537"/>
          <a:stretch/>
        </p:blipFill>
        <p:spPr>
          <a:xfrm>
            <a:off x="9970471" y="296916"/>
            <a:ext cx="732371" cy="838279"/>
          </a:xfrm>
          <a:prstGeom prst="rect">
            <a:avLst/>
          </a:prstGeom>
        </p:spPr>
      </p:pic>
      <p:pic>
        <p:nvPicPr>
          <p:cNvPr id="6" name="Picture 5"/>
          <p:cNvPicPr>
            <a:picLocks noChangeAspect="1"/>
          </p:cNvPicPr>
          <p:nvPr userDrawn="1"/>
        </p:nvPicPr>
        <p:blipFill rotWithShape="1">
          <a:blip r:embed="rId4" cstate="print">
            <a:extLst>
              <a:ext uri="{28A0092B-C50C-407E-A947-70E740481C1C}">
                <a14:useLocalDpi xmlns:a14="http://schemas.microsoft.com/office/drawing/2010/main" val="0"/>
              </a:ext>
            </a:extLst>
          </a:blip>
          <a:srcRect l="32555" t="3591" r="639" b="25777"/>
          <a:stretch/>
        </p:blipFill>
        <p:spPr>
          <a:xfrm>
            <a:off x="10737166" y="394149"/>
            <a:ext cx="1174522" cy="447206"/>
          </a:xfrm>
          <a:prstGeom prst="rect">
            <a:avLst/>
          </a:prstGeom>
        </p:spPr>
      </p:pic>
      <p:sp>
        <p:nvSpPr>
          <p:cNvPr id="7" name="Title 1"/>
          <p:cNvSpPr>
            <a:spLocks noGrp="1"/>
          </p:cNvSpPr>
          <p:nvPr>
            <p:ph type="title"/>
          </p:nvPr>
        </p:nvSpPr>
        <p:spPr>
          <a:xfrm>
            <a:off x="573223" y="212940"/>
            <a:ext cx="11088399" cy="899230"/>
          </a:xfrm>
        </p:spPr>
        <p:txBody>
          <a:bodyPr>
            <a:normAutofit/>
          </a:bodyPr>
          <a:lstStyle>
            <a:lvl1pPr>
              <a:defRPr sz="4000"/>
            </a:lvl1pPr>
          </a:lstStyle>
          <a:p>
            <a:endParaRPr lang="en-US" dirty="0">
              <a:latin typeface="HeronSans SemiBold" panose="02000503040000020004" pitchFamily="50" charset="0"/>
            </a:endParaRPr>
          </a:p>
        </p:txBody>
      </p:sp>
      <p:sp>
        <p:nvSpPr>
          <p:cNvPr id="8" name="Content Placeholder 2"/>
          <p:cNvSpPr>
            <a:spLocks noGrp="1"/>
          </p:cNvSpPr>
          <p:nvPr>
            <p:ph idx="1"/>
          </p:nvPr>
        </p:nvSpPr>
        <p:spPr>
          <a:xfrm>
            <a:off x="691574" y="1112170"/>
            <a:ext cx="11375044" cy="5590107"/>
          </a:xfrm>
        </p:spPr>
        <p:txBody>
          <a:bodyPr>
            <a:normAutofit/>
          </a:bodyPr>
          <a:lstStyle>
            <a:lvl1pPr marL="0" indent="0">
              <a:buNone/>
              <a:defRPr sz="3200" b="1"/>
            </a:lvl1pPr>
          </a:lstStyle>
          <a:p>
            <a:pPr marL="0" indent="0">
              <a:buNone/>
            </a:pPr>
            <a:endParaRPr lang="en-US" dirty="0" smtClean="0"/>
          </a:p>
        </p:txBody>
      </p:sp>
    </p:spTree>
    <p:extLst>
      <p:ext uri="{BB962C8B-B14F-4D97-AF65-F5344CB8AC3E}">
        <p14:creationId xmlns:p14="http://schemas.microsoft.com/office/powerpoint/2010/main" val="400031362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gradFill flip="none" rotWithShape="1">
          <a:gsLst>
            <a:gs pos="0">
              <a:schemeClr val="tx1">
                <a:lumMod val="93000"/>
                <a:lumOff val="7000"/>
              </a:schemeClr>
            </a:gs>
            <a:gs pos="74000">
              <a:srgbClr val="202020">
                <a:lumMod val="94000"/>
                <a:lumOff val="6000"/>
              </a:srgbClr>
            </a:gs>
            <a:gs pos="100000">
              <a:schemeClr val="tx1">
                <a:lumMod val="69000"/>
                <a:lumOff val="31000"/>
              </a:schemeClr>
            </a:gs>
          </a:gsLst>
          <a:lin ang="162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7486" y="212940"/>
            <a:ext cx="10647823" cy="899230"/>
          </a:xfrm>
        </p:spPr>
        <p:txBody>
          <a:bodyPr>
            <a:noAutofit/>
          </a:bodyPr>
          <a:lstStyle>
            <a:lvl1pPr>
              <a:defRPr sz="4000" b="0">
                <a:solidFill>
                  <a:schemeClr val="bg1"/>
                </a:solidFill>
                <a:latin typeface="HeronSans SemiBold" pitchFamily="50" charset="0"/>
                <a:cs typeface="Arial" panose="020B0604020202020204"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685006" y="1116287"/>
            <a:ext cx="11381612" cy="5590107"/>
          </a:xfrm>
        </p:spPr>
        <p:txBody>
          <a:bodyPr>
            <a:normAutofit/>
          </a:bodyPr>
          <a:lstStyle>
            <a:lvl1pPr marL="0" indent="0">
              <a:buNone/>
              <a:defRPr sz="3200" b="1">
                <a:solidFill>
                  <a:schemeClr val="bg1"/>
                </a:solidFill>
              </a:defRPr>
            </a:lvl1pPr>
            <a:lvl2pPr>
              <a:defRPr sz="2800">
                <a:solidFill>
                  <a:schemeClr val="bg1"/>
                </a:solidFill>
              </a:defRPr>
            </a:lvl2pPr>
            <a:lvl3pPr>
              <a:defRPr sz="2400">
                <a:solidFill>
                  <a:schemeClr val="bg1"/>
                </a:solidFill>
              </a:defRPr>
            </a:lvl3pPr>
            <a:lvl4pPr>
              <a:defRPr sz="2100">
                <a:solidFill>
                  <a:schemeClr val="bg1"/>
                </a:solidFill>
              </a:defRPr>
            </a:lvl4pPr>
            <a:lvl5pPr>
              <a:defRPr sz="2000">
                <a:solidFill>
                  <a:schemeClr val="bg1"/>
                </a:solidFil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pic>
        <p:nvPicPr>
          <p:cNvPr id="5" name="Picture 4"/>
          <p:cNvPicPr>
            <a:picLocks noChangeAspect="1"/>
          </p:cNvPicPr>
          <p:nvPr userDrawn="1"/>
        </p:nvPicPr>
        <p:blipFill rotWithShape="1">
          <a:blip r:embed="rId2">
            <a:extLst>
              <a:ext uri="{28A0092B-C50C-407E-A947-70E740481C1C}">
                <a14:useLocalDpi xmlns:a14="http://schemas.microsoft.com/office/drawing/2010/main" val="0"/>
              </a:ext>
            </a:extLst>
          </a:blip>
          <a:srcRect r="68537"/>
          <a:stretch/>
        </p:blipFill>
        <p:spPr>
          <a:xfrm>
            <a:off x="9970471" y="296916"/>
            <a:ext cx="732371" cy="838279"/>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l="32555" t="3591" r="639" b="25777"/>
          <a:stretch/>
        </p:blipFill>
        <p:spPr>
          <a:xfrm>
            <a:off x="10737166" y="394149"/>
            <a:ext cx="1174522" cy="447206"/>
          </a:xfrm>
          <a:prstGeom prst="rect">
            <a:avLst/>
          </a:prstGeom>
        </p:spPr>
      </p:pic>
    </p:spTree>
    <p:extLst>
      <p:ext uri="{BB962C8B-B14F-4D97-AF65-F5344CB8AC3E}">
        <p14:creationId xmlns:p14="http://schemas.microsoft.com/office/powerpoint/2010/main" val="1085809006"/>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gradFill flip="none" rotWithShape="1">
          <a:gsLst>
            <a:gs pos="0">
              <a:schemeClr val="tx1">
                <a:lumMod val="93000"/>
                <a:lumOff val="7000"/>
              </a:schemeClr>
            </a:gs>
            <a:gs pos="74000">
              <a:srgbClr val="202020">
                <a:lumMod val="94000"/>
                <a:lumOff val="6000"/>
              </a:srgbClr>
            </a:gs>
            <a:gs pos="100000">
              <a:schemeClr val="tx1">
                <a:lumMod val="69000"/>
                <a:lumOff val="31000"/>
              </a:schemeClr>
            </a:gs>
          </a:gsLst>
          <a:lin ang="162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7486" y="212940"/>
            <a:ext cx="10647823" cy="899230"/>
          </a:xfrm>
        </p:spPr>
        <p:txBody>
          <a:bodyPr>
            <a:noAutofit/>
          </a:bodyPr>
          <a:lstStyle>
            <a:lvl1pPr algn="r">
              <a:defRPr sz="4000" b="0">
                <a:solidFill>
                  <a:schemeClr val="bg1"/>
                </a:solidFill>
                <a:latin typeface="HeronSans SemiBold" pitchFamily="50" charset="0"/>
                <a:cs typeface="Arial" panose="020B0604020202020204" pitchFamily="34" charset="0"/>
              </a:defRPr>
            </a:lvl1pPr>
          </a:lstStyle>
          <a:p>
            <a:r>
              <a:rPr lang="en-US" dirty="0" smtClean="0"/>
              <a:t>Click to edit Master title style</a:t>
            </a:r>
            <a:endParaRPr lang="en-US" dirty="0"/>
          </a:p>
        </p:txBody>
      </p:sp>
      <p:sp>
        <p:nvSpPr>
          <p:cNvPr id="3" name="Content Placeholder 2"/>
          <p:cNvSpPr>
            <a:spLocks noGrp="1"/>
          </p:cNvSpPr>
          <p:nvPr>
            <p:ph idx="1"/>
          </p:nvPr>
        </p:nvSpPr>
        <p:spPr>
          <a:xfrm>
            <a:off x="685006" y="1116287"/>
            <a:ext cx="11381612" cy="5590107"/>
          </a:xfrm>
        </p:spPr>
        <p:txBody>
          <a:bodyPr>
            <a:normAutofit/>
          </a:bodyPr>
          <a:lstStyle>
            <a:lvl1pPr marL="0" indent="0">
              <a:buNone/>
              <a:defRPr sz="3200" b="1">
                <a:solidFill>
                  <a:schemeClr val="bg1"/>
                </a:solidFill>
              </a:defRPr>
            </a:lvl1pPr>
            <a:lvl2pPr>
              <a:defRPr sz="2800">
                <a:solidFill>
                  <a:schemeClr val="bg1"/>
                </a:solidFill>
              </a:defRPr>
            </a:lvl2pPr>
            <a:lvl3pPr>
              <a:defRPr sz="2400">
                <a:solidFill>
                  <a:schemeClr val="bg1"/>
                </a:solidFill>
              </a:defRPr>
            </a:lvl3pPr>
            <a:lvl4pPr>
              <a:defRPr sz="2100">
                <a:solidFill>
                  <a:schemeClr val="bg1"/>
                </a:solidFill>
              </a:defRPr>
            </a:lvl4pPr>
            <a:lvl5pPr>
              <a:defRPr sz="2000">
                <a:solidFill>
                  <a:schemeClr val="bg1"/>
                </a:solidFill>
              </a:defRPr>
            </a:lvl5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078728764"/>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bg>
      <p:bgPr>
        <a:gradFill flip="none" rotWithShape="1">
          <a:gsLst>
            <a:gs pos="0">
              <a:schemeClr val="tx1">
                <a:lumMod val="93000"/>
                <a:lumOff val="7000"/>
              </a:schemeClr>
            </a:gs>
            <a:gs pos="74000">
              <a:srgbClr val="202020">
                <a:lumMod val="94000"/>
                <a:lumOff val="6000"/>
              </a:srgbClr>
            </a:gs>
            <a:gs pos="100000">
              <a:schemeClr val="tx1">
                <a:lumMod val="69000"/>
                <a:lumOff val="31000"/>
              </a:schemeClr>
            </a:gs>
          </a:gsLst>
          <a:lin ang="16200000" scaled="1"/>
          <a:tileRect/>
        </a:gra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7751713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bg2">
                <a:lumMod val="22000"/>
              </a:schemeClr>
            </a:gs>
            <a:gs pos="59000">
              <a:schemeClr val="tx1">
                <a:lumMod val="93000"/>
                <a:lumOff val="7000"/>
              </a:schemeClr>
            </a:gs>
            <a:gs pos="100000">
              <a:schemeClr val="tx1">
                <a:lumMod val="82000"/>
                <a:lumOff val="18000"/>
              </a:schemeClr>
            </a:gs>
          </a:gsLst>
          <a:lin ang="16200000" scaled="1"/>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091" y="365210"/>
            <a:ext cx="10514231" cy="1325870"/>
          </a:xfrm>
          <a:prstGeom prst="rect">
            <a:avLst/>
          </a:prstGeom>
        </p:spPr>
        <p:txBody>
          <a:bodyPr vert="horz" lIns="91438" tIns="45719" rIns="91438" bIns="45719"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091" y="1826048"/>
            <a:ext cx="10514231" cy="4352346"/>
          </a:xfrm>
          <a:prstGeom prst="rect">
            <a:avLst/>
          </a:prstGeom>
        </p:spPr>
        <p:txBody>
          <a:bodyPr vert="horz" lIns="91438" tIns="45719" rIns="91438" bIns="45719"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838091" y="6357822"/>
            <a:ext cx="2742843" cy="365210"/>
          </a:xfrm>
          <a:prstGeom prst="rect">
            <a:avLst/>
          </a:prstGeom>
        </p:spPr>
        <p:txBody>
          <a:bodyPr vert="horz" lIns="91438" tIns="45719" rIns="91438" bIns="45719" rtlCol="0" anchor="ctr"/>
          <a:lstStyle>
            <a:lvl1pPr algn="l">
              <a:defRPr sz="1200">
                <a:solidFill>
                  <a:schemeClr val="tx1">
                    <a:tint val="75000"/>
                  </a:schemeClr>
                </a:solidFill>
              </a:defRPr>
            </a:lvl1pPr>
          </a:lstStyle>
          <a:p>
            <a:fld id="{C3236614-539B-4F11-B570-7D52C915C14A}" type="datetimeFigureOut">
              <a:rPr lang="en-US" smtClean="0"/>
              <a:t>11/14/2017</a:t>
            </a:fld>
            <a:endParaRPr lang="en-US"/>
          </a:p>
        </p:txBody>
      </p:sp>
      <p:sp>
        <p:nvSpPr>
          <p:cNvPr id="5" name="Footer Placeholder 4"/>
          <p:cNvSpPr>
            <a:spLocks noGrp="1"/>
          </p:cNvSpPr>
          <p:nvPr>
            <p:ph type="ftr" sz="quarter" idx="3"/>
          </p:nvPr>
        </p:nvSpPr>
        <p:spPr>
          <a:xfrm>
            <a:off x="4038075" y="6357822"/>
            <a:ext cx="4114264" cy="365210"/>
          </a:xfrm>
          <a:prstGeom prst="rect">
            <a:avLst/>
          </a:prstGeom>
        </p:spPr>
        <p:txBody>
          <a:bodyPr vert="horz" lIns="91438" tIns="45719" rIns="91438" bIns="45719"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09479" y="6357822"/>
            <a:ext cx="2742843" cy="365210"/>
          </a:xfrm>
          <a:prstGeom prst="rect">
            <a:avLst/>
          </a:prstGeom>
        </p:spPr>
        <p:txBody>
          <a:bodyPr vert="horz" lIns="91438" tIns="45719" rIns="91438" bIns="45719" rtlCol="0" anchor="ctr"/>
          <a:lstStyle>
            <a:lvl1pPr algn="r">
              <a:defRPr sz="1200">
                <a:solidFill>
                  <a:schemeClr val="tx1">
                    <a:tint val="75000"/>
                  </a:schemeClr>
                </a:solidFill>
              </a:defRPr>
            </a:lvl1pPr>
          </a:lstStyle>
          <a:p>
            <a:fld id="{0C75A18E-D2A3-4BEB-A7E2-D206305B1648}" type="slidenum">
              <a:rPr lang="en-US" smtClean="0"/>
              <a:t>‹#›</a:t>
            </a:fld>
            <a:endParaRPr lang="en-US"/>
          </a:p>
        </p:txBody>
      </p:sp>
    </p:spTree>
    <p:extLst>
      <p:ext uri="{BB962C8B-B14F-4D97-AF65-F5344CB8AC3E}">
        <p14:creationId xmlns:p14="http://schemas.microsoft.com/office/powerpoint/2010/main" val="2157728034"/>
      </p:ext>
    </p:extLst>
  </p:cSld>
  <p:clrMap bg1="lt1" tx1="dk1" bg2="lt2" tx2="dk2" accent1="accent1" accent2="accent2" accent3="accent3" accent4="accent4" accent5="accent5" accent6="accent6" hlink="hlink" folHlink="folHlink"/>
  <p:sldLayoutIdLst>
    <p:sldLayoutId id="2147483724" r:id="rId1"/>
    <p:sldLayoutId id="2147483725" r:id="rId2"/>
    <p:sldLayoutId id="2147483726" r:id="rId3"/>
    <p:sldLayoutId id="2147483727" r:id="rId4"/>
  </p:sldLayoutIdLst>
  <p:timing>
    <p:tnLst>
      <p:par>
        <p:cTn id="1" dur="indefinite" restart="never" nodeType="tmRoot"/>
      </p:par>
    </p:tnLst>
  </p:timing>
  <p:txStyles>
    <p:title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3200" b="1" kern="1200">
          <a:solidFill>
            <a:schemeClr val="bg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800" kern="1200">
          <a:solidFill>
            <a:schemeClr val="bg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400" kern="1200">
          <a:solidFill>
            <a:schemeClr val="bg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bg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900" kern="1200">
          <a:solidFill>
            <a:schemeClr val="tx1"/>
          </a:solidFill>
          <a:latin typeface="+mn-lt"/>
          <a:ea typeface="+mn-ea"/>
          <a:cs typeface="+mn-cs"/>
        </a:defRPr>
      </a:lvl9pPr>
    </p:bodyStyle>
    <p:otherStyle>
      <a:defPPr>
        <a:defRPr lang="en-US"/>
      </a:defPPr>
      <a:lvl1pPr marL="0" algn="l" defTabSz="914377" rtl="0" eaLnBrk="1" latinLnBrk="0" hangingPunct="1">
        <a:defRPr sz="1900" kern="1200">
          <a:solidFill>
            <a:schemeClr val="tx1"/>
          </a:solidFill>
          <a:latin typeface="+mn-lt"/>
          <a:ea typeface="+mn-ea"/>
          <a:cs typeface="+mn-cs"/>
        </a:defRPr>
      </a:lvl1pPr>
      <a:lvl2pPr marL="457189" algn="l" defTabSz="914377" rtl="0" eaLnBrk="1" latinLnBrk="0" hangingPunct="1">
        <a:defRPr sz="1900" kern="1200">
          <a:solidFill>
            <a:schemeClr val="tx1"/>
          </a:solidFill>
          <a:latin typeface="+mn-lt"/>
          <a:ea typeface="+mn-ea"/>
          <a:cs typeface="+mn-cs"/>
        </a:defRPr>
      </a:lvl2pPr>
      <a:lvl3pPr marL="914377" algn="l" defTabSz="914377" rtl="0" eaLnBrk="1" latinLnBrk="0" hangingPunct="1">
        <a:defRPr sz="1900" kern="1200">
          <a:solidFill>
            <a:schemeClr val="tx1"/>
          </a:solidFill>
          <a:latin typeface="+mn-lt"/>
          <a:ea typeface="+mn-ea"/>
          <a:cs typeface="+mn-cs"/>
        </a:defRPr>
      </a:lvl3pPr>
      <a:lvl4pPr marL="1371566" algn="l" defTabSz="914377" rtl="0" eaLnBrk="1" latinLnBrk="0" hangingPunct="1">
        <a:defRPr sz="1900" kern="1200">
          <a:solidFill>
            <a:schemeClr val="tx1"/>
          </a:solidFill>
          <a:latin typeface="+mn-lt"/>
          <a:ea typeface="+mn-ea"/>
          <a:cs typeface="+mn-cs"/>
        </a:defRPr>
      </a:lvl4pPr>
      <a:lvl5pPr marL="1828754" algn="l" defTabSz="914377" rtl="0" eaLnBrk="1" latinLnBrk="0" hangingPunct="1">
        <a:defRPr sz="1900" kern="1200">
          <a:solidFill>
            <a:schemeClr val="tx1"/>
          </a:solidFill>
          <a:latin typeface="+mn-lt"/>
          <a:ea typeface="+mn-ea"/>
          <a:cs typeface="+mn-cs"/>
        </a:defRPr>
      </a:lvl5pPr>
      <a:lvl6pPr marL="2285943" algn="l" defTabSz="914377" rtl="0" eaLnBrk="1" latinLnBrk="0" hangingPunct="1">
        <a:defRPr sz="1900" kern="1200">
          <a:solidFill>
            <a:schemeClr val="tx1"/>
          </a:solidFill>
          <a:latin typeface="+mn-lt"/>
          <a:ea typeface="+mn-ea"/>
          <a:cs typeface="+mn-cs"/>
        </a:defRPr>
      </a:lvl6pPr>
      <a:lvl7pPr marL="2743131" algn="l" defTabSz="914377" rtl="0" eaLnBrk="1" latinLnBrk="0" hangingPunct="1">
        <a:defRPr sz="1900" kern="1200">
          <a:solidFill>
            <a:schemeClr val="tx1"/>
          </a:solidFill>
          <a:latin typeface="+mn-lt"/>
          <a:ea typeface="+mn-ea"/>
          <a:cs typeface="+mn-cs"/>
        </a:defRPr>
      </a:lvl7pPr>
      <a:lvl8pPr marL="3200320" algn="l" defTabSz="914377" rtl="0" eaLnBrk="1" latinLnBrk="0" hangingPunct="1">
        <a:defRPr sz="1900" kern="1200">
          <a:solidFill>
            <a:schemeClr val="tx1"/>
          </a:solidFill>
          <a:latin typeface="+mn-lt"/>
          <a:ea typeface="+mn-ea"/>
          <a:cs typeface="+mn-cs"/>
        </a:defRPr>
      </a:lvl8pPr>
      <a:lvl9pPr marL="3657509" algn="l" defTabSz="914377" rtl="0" eaLnBrk="1" latinLnBrk="0" hangingPunct="1">
        <a:defRPr sz="1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microsoft.com/office/2007/relationships/hdphoto" Target="../media/hdphoto1.wdp"/><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microsoft.com/office/2007/relationships/hdphoto" Target="../media/hdphoto2.wdp"/></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2.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5.xm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6.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8" Type="http://schemas.microsoft.com/office/2007/relationships/hdphoto" Target="../media/hdphoto1.wdp"/><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4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0413" cy="6859588"/>
          </a:xfrm>
          <a:prstGeom prst="rect">
            <a:avLst/>
          </a:prstGeom>
        </p:spPr>
      </p:pic>
      <p:sp>
        <p:nvSpPr>
          <p:cNvPr id="12" name="TextBox 11"/>
          <p:cNvSpPr txBox="1"/>
          <p:nvPr/>
        </p:nvSpPr>
        <p:spPr>
          <a:xfrm>
            <a:off x="2971006" y="4181836"/>
            <a:ext cx="5754929" cy="749096"/>
          </a:xfrm>
          <a:prstGeom prst="rect">
            <a:avLst/>
          </a:prstGeom>
          <a:noFill/>
        </p:spPr>
        <p:txBody>
          <a:bodyPr wrap="none" lIns="91438" tIns="45719" rIns="91438" bIns="45719" rtlCol="0">
            <a:spAutoFit/>
          </a:bodyPr>
          <a:lstStyle/>
          <a:p>
            <a:r>
              <a:rPr lang="en-US" sz="2100" spc="60" dirty="0">
                <a:solidFill>
                  <a:schemeClr val="bg1"/>
                </a:solidFill>
                <a:latin typeface="HeronSans SemiBold" panose="02000503040000020004" pitchFamily="50" charset="0"/>
              </a:rPr>
              <a:t>Will Vale</a:t>
            </a:r>
          </a:p>
          <a:p>
            <a:r>
              <a:rPr lang="en-US" sz="2100" spc="60" dirty="0">
                <a:solidFill>
                  <a:schemeClr val="bg2"/>
                </a:solidFill>
                <a:latin typeface="HeronSans SemiBold" panose="02000503040000020004" pitchFamily="50" charset="0"/>
              </a:rPr>
              <a:t>SECOND INTENTION/GUERRILLA TECH TEAM</a:t>
            </a:r>
          </a:p>
        </p:txBody>
      </p:sp>
      <p:sp>
        <p:nvSpPr>
          <p:cNvPr id="3" name="Title 2"/>
          <p:cNvSpPr>
            <a:spLocks noGrp="1"/>
          </p:cNvSpPr>
          <p:nvPr>
            <p:ph type="title"/>
          </p:nvPr>
        </p:nvSpPr>
        <p:spPr/>
        <p:txBody>
          <a:bodyPr/>
          <a:lstStyle/>
          <a:p>
            <a:endParaRPr lang="en-NZ" dirty="0"/>
          </a:p>
        </p:txBody>
      </p:sp>
      <p:pic>
        <p:nvPicPr>
          <p:cNvPr id="21" name="Picture 20"/>
          <p:cNvPicPr>
            <a:picLocks noChangeAspect="1"/>
          </p:cNvPicPr>
          <p:nvPr/>
        </p:nvPicPr>
        <p:blipFill rotWithShape="1">
          <a:blip r:embed="rId5">
            <a:extLst>
              <a:ext uri="{28A0092B-C50C-407E-A947-70E740481C1C}">
                <a14:useLocalDpi xmlns:a14="http://schemas.microsoft.com/office/drawing/2010/main" val="0"/>
              </a:ext>
            </a:extLst>
          </a:blip>
          <a:srcRect l="28435" t="17767" r="15917" b="31952"/>
          <a:stretch/>
        </p:blipFill>
        <p:spPr>
          <a:xfrm>
            <a:off x="2731477" y="422992"/>
            <a:ext cx="4618892" cy="2347549"/>
          </a:xfrm>
          <a:prstGeom prst="rect">
            <a:avLst/>
          </a:prstGeom>
        </p:spPr>
      </p:pic>
      <p:sp>
        <p:nvSpPr>
          <p:cNvPr id="22" name="Title 1"/>
          <p:cNvSpPr txBox="1">
            <a:spLocks/>
          </p:cNvSpPr>
          <p:nvPr/>
        </p:nvSpPr>
        <p:spPr>
          <a:xfrm>
            <a:off x="2926963" y="2030100"/>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Visibility in </a:t>
            </a:r>
            <a:br>
              <a:rPr lang="en-US" sz="5400" cap="all" dirty="0" smtClean="0">
                <a:solidFill>
                  <a:schemeClr val="bg1"/>
                </a:solidFill>
                <a:latin typeface="HeronSans SemiBold" panose="02000503040000020004" pitchFamily="50" charset="0"/>
              </a:rPr>
            </a:br>
            <a:r>
              <a:rPr lang="en-US" sz="5400" cap="all" dirty="0" smtClean="0">
                <a:solidFill>
                  <a:schemeClr val="bg1"/>
                </a:solidFill>
                <a:latin typeface="HeronSans SemiBold" panose="02000503040000020004" pitchFamily="50" charset="0"/>
              </a:rPr>
              <a:t>Horizon Zero Dawn</a:t>
            </a:r>
            <a:endParaRPr lang="en-US" sz="5400" cap="all" dirty="0">
              <a:solidFill>
                <a:schemeClr val="bg1"/>
              </a:solidFill>
              <a:latin typeface="HeronSans SemiBold" panose="02000503040000020004" pitchFamily="50" charset="0"/>
            </a:endParaRPr>
          </a:p>
        </p:txBody>
      </p:sp>
      <p:pic>
        <p:nvPicPr>
          <p:cNvPr id="23" name="Picture 22"/>
          <p:cNvPicPr>
            <a:picLocks noChangeAspect="1"/>
          </p:cNvPicPr>
          <p:nvPr/>
        </p:nvPicPr>
        <p:blipFill rotWithShape="1">
          <a:blip r:embed="rId6">
            <a:extLst>
              <a:ext uri="{BEBA8EAE-BF5A-486C-A8C5-ECC9F3942E4B}">
                <a14:imgProps xmlns:a14="http://schemas.microsoft.com/office/drawing/2010/main">
                  <a14:imgLayer r:embed="rId7">
                    <a14:imgEffect>
                      <a14:brightnessContrast bright="-28000"/>
                    </a14:imgEffect>
                  </a14:imgLayer>
                </a14:imgProps>
              </a:ext>
              <a:ext uri="{28A0092B-C50C-407E-A947-70E740481C1C}">
                <a14:useLocalDpi xmlns:a14="http://schemas.microsoft.com/office/drawing/2010/main" val="0"/>
              </a:ext>
            </a:extLst>
          </a:blip>
          <a:srcRect l="4862" t="17767" r="70916" b="31952"/>
          <a:stretch/>
        </p:blipFill>
        <p:spPr>
          <a:xfrm>
            <a:off x="462987" y="395114"/>
            <a:ext cx="2133177" cy="2490835"/>
          </a:xfrm>
          <a:prstGeom prst="rect">
            <a:avLst/>
          </a:prstGeom>
        </p:spPr>
      </p:pic>
    </p:spTree>
    <p:extLst>
      <p:ext uri="{BB962C8B-B14F-4D97-AF65-F5344CB8AC3E}">
        <p14:creationId xmlns:p14="http://schemas.microsoft.com/office/powerpoint/2010/main" val="784329208"/>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3" name="Title 2"/>
          <p:cNvSpPr>
            <a:spLocks noGrp="1"/>
          </p:cNvSpPr>
          <p:nvPr>
            <p:ph type="title"/>
          </p:nvPr>
        </p:nvSpPr>
        <p:spPr/>
        <p:txBody>
          <a:bodyPr/>
          <a:lstStyle/>
          <a:p>
            <a:endParaRPr lang="en-NZ" dirty="0"/>
          </a:p>
        </p:txBody>
      </p:sp>
      <p:sp>
        <p:nvSpPr>
          <p:cNvPr id="22" name="Title 1"/>
          <p:cNvSpPr txBox="1">
            <a:spLocks/>
          </p:cNvSpPr>
          <p:nvPr/>
        </p:nvSpPr>
        <p:spPr>
          <a:xfrm>
            <a:off x="2926963" y="3178597"/>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Background</a:t>
            </a:r>
            <a:endParaRPr lang="en-US" sz="5400" cap="all" dirty="0">
              <a:solidFill>
                <a:schemeClr val="bg1"/>
              </a:solidFill>
              <a:latin typeface="HeronSans SemiBold" panose="02000503040000020004" pitchFamily="50" charset="0"/>
            </a:endParaRPr>
          </a:p>
        </p:txBody>
      </p:sp>
    </p:spTree>
    <p:extLst>
      <p:ext uri="{BB962C8B-B14F-4D97-AF65-F5344CB8AC3E}">
        <p14:creationId xmlns:p14="http://schemas.microsoft.com/office/powerpoint/2010/main" val="3961894299"/>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Existing system – Models</a:t>
            </a:r>
            <a:endParaRPr lang="en-NZ" dirty="0"/>
          </a:p>
        </p:txBody>
      </p:sp>
      <p:sp>
        <p:nvSpPr>
          <p:cNvPr id="3" name="Content Placeholder 2"/>
          <p:cNvSpPr>
            <a:spLocks noGrp="1"/>
          </p:cNvSpPr>
          <p:nvPr>
            <p:ph idx="1"/>
          </p:nvPr>
        </p:nvSpPr>
        <p:spPr/>
        <p:txBody>
          <a:bodyPr/>
          <a:lstStyle/>
          <a:p>
            <a:r>
              <a:rPr lang="en-NZ" dirty="0" smtClean="0"/>
              <a:t>Our model data is represented by </a:t>
            </a:r>
            <a:r>
              <a:rPr lang="en-NZ" dirty="0" err="1" smtClean="0"/>
              <a:t>MeshResources</a:t>
            </a:r>
            <a:endParaRPr lang="en-NZ" dirty="0" smtClean="0"/>
          </a:p>
          <a:p>
            <a:pPr lvl="1"/>
            <a:r>
              <a:rPr lang="en-NZ" dirty="0" smtClean="0"/>
              <a:t>Actually an arbitrary tree of other </a:t>
            </a:r>
            <a:r>
              <a:rPr lang="en-NZ" dirty="0" err="1" smtClean="0"/>
              <a:t>MeshResources</a:t>
            </a:r>
            <a:endParaRPr lang="en-NZ" dirty="0" smtClean="0"/>
          </a:p>
          <a:p>
            <a:pPr lvl="1"/>
            <a:r>
              <a:rPr lang="en-NZ" dirty="0" smtClean="0"/>
              <a:t>Level of detail (LOD) switch and multi-mesh internal nodes</a:t>
            </a:r>
          </a:p>
          <a:p>
            <a:pPr lvl="1"/>
            <a:r>
              <a:rPr lang="en-NZ" dirty="0" smtClean="0"/>
              <a:t>Static and skinned mesh leaf nodes with primitive data</a:t>
            </a:r>
          </a:p>
        </p:txBody>
      </p:sp>
      <p:sp>
        <p:nvSpPr>
          <p:cNvPr id="4" name="Snip Single Corner Rectangle 3"/>
          <p:cNvSpPr/>
          <p:nvPr/>
        </p:nvSpPr>
        <p:spPr>
          <a:xfrm>
            <a:off x="1447006" y="3353594"/>
            <a:ext cx="2133600" cy="457200"/>
          </a:xfrm>
          <a:prstGeom prst="snip1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LodMeshResource</a:t>
            </a:r>
            <a:endParaRPr lang="en-NZ" b="1" dirty="0"/>
          </a:p>
        </p:txBody>
      </p:sp>
      <p:sp>
        <p:nvSpPr>
          <p:cNvPr id="5" name="Snip Single Corner Rectangle 4"/>
          <p:cNvSpPr/>
          <p:nvPr/>
        </p:nvSpPr>
        <p:spPr>
          <a:xfrm>
            <a:off x="1447006" y="4255394"/>
            <a:ext cx="2133600" cy="457200"/>
          </a:xfrm>
          <a:prstGeom prst="snip1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MultiMeshResource</a:t>
            </a:r>
            <a:endParaRPr lang="en-NZ" b="1" dirty="0"/>
          </a:p>
        </p:txBody>
      </p:sp>
      <p:sp>
        <p:nvSpPr>
          <p:cNvPr id="6" name="Snip Single Corner Rectangle 5"/>
          <p:cNvSpPr/>
          <p:nvPr/>
        </p:nvSpPr>
        <p:spPr>
          <a:xfrm>
            <a:off x="3961606" y="4256188"/>
            <a:ext cx="2133600" cy="456406"/>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StaticMeshResource</a:t>
            </a:r>
            <a:endParaRPr lang="en-NZ" b="1" dirty="0"/>
          </a:p>
        </p:txBody>
      </p:sp>
      <p:sp>
        <p:nvSpPr>
          <p:cNvPr id="7" name="Snip Single Corner Rectangle 6"/>
          <p:cNvSpPr/>
          <p:nvPr/>
        </p:nvSpPr>
        <p:spPr>
          <a:xfrm>
            <a:off x="6552406" y="4256188"/>
            <a:ext cx="2209800" cy="1916806"/>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NZ" sz="1800" b="1" dirty="0" err="1" smtClean="0"/>
              <a:t>StaticMeshResource</a:t>
            </a:r>
            <a:endParaRPr lang="en-NZ" b="1" dirty="0"/>
          </a:p>
        </p:txBody>
      </p:sp>
      <p:sp>
        <p:nvSpPr>
          <p:cNvPr id="8" name="Snip Single Corner Rectangle 7"/>
          <p:cNvSpPr/>
          <p:nvPr/>
        </p:nvSpPr>
        <p:spPr>
          <a:xfrm>
            <a:off x="1447006" y="5125220"/>
            <a:ext cx="2133600" cy="4572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StaticMeshResource</a:t>
            </a:r>
            <a:endParaRPr lang="en-NZ" b="1" dirty="0"/>
          </a:p>
        </p:txBody>
      </p:sp>
      <p:sp>
        <p:nvSpPr>
          <p:cNvPr id="9" name="Snip Single Corner Rectangle 8"/>
          <p:cNvSpPr/>
          <p:nvPr/>
        </p:nvSpPr>
        <p:spPr>
          <a:xfrm>
            <a:off x="3961606" y="5125220"/>
            <a:ext cx="2133600" cy="4572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StaticMeshResource</a:t>
            </a:r>
            <a:endParaRPr lang="en-NZ" b="1" dirty="0"/>
          </a:p>
        </p:txBody>
      </p:sp>
      <p:cxnSp>
        <p:nvCxnSpPr>
          <p:cNvPr id="11" name="Straight Arrow Connector 10"/>
          <p:cNvCxnSpPr>
            <a:stCxn id="4" idx="1"/>
            <a:endCxn id="5" idx="3"/>
          </p:cNvCxnSpPr>
          <p:nvPr/>
        </p:nvCxnSpPr>
        <p:spPr>
          <a:xfrm>
            <a:off x="2513806" y="3810794"/>
            <a:ext cx="0" cy="444600"/>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a:stCxn id="4" idx="1"/>
            <a:endCxn id="6" idx="3"/>
          </p:cNvCxnSpPr>
          <p:nvPr/>
        </p:nvCxnSpPr>
        <p:spPr>
          <a:xfrm>
            <a:off x="2513806" y="3810794"/>
            <a:ext cx="2514600" cy="44539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a:stCxn id="4" idx="1"/>
            <a:endCxn id="7" idx="3"/>
          </p:cNvCxnSpPr>
          <p:nvPr/>
        </p:nvCxnSpPr>
        <p:spPr>
          <a:xfrm>
            <a:off x="2513806" y="3810794"/>
            <a:ext cx="5143500" cy="44539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7" name="Straight Arrow Connector 16"/>
          <p:cNvCxnSpPr>
            <a:stCxn id="5" idx="1"/>
            <a:endCxn id="8" idx="3"/>
          </p:cNvCxnSpPr>
          <p:nvPr/>
        </p:nvCxnSpPr>
        <p:spPr>
          <a:xfrm>
            <a:off x="2513806" y="4712594"/>
            <a:ext cx="0" cy="412626"/>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9" name="Straight Arrow Connector 18"/>
          <p:cNvCxnSpPr>
            <a:stCxn id="5" idx="1"/>
            <a:endCxn id="9" idx="3"/>
          </p:cNvCxnSpPr>
          <p:nvPr/>
        </p:nvCxnSpPr>
        <p:spPr>
          <a:xfrm>
            <a:off x="2513806" y="4712594"/>
            <a:ext cx="2514600" cy="412626"/>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37" name="Rounded Rectangle 36"/>
          <p:cNvSpPr/>
          <p:nvPr/>
        </p:nvSpPr>
        <p:spPr>
          <a:xfrm>
            <a:off x="6696347" y="4858520"/>
            <a:ext cx="1936507" cy="533400"/>
          </a:xfrm>
          <a:prstGeom prst="roundRect">
            <a:avLst/>
          </a:prstGeom>
          <a:solidFill>
            <a:schemeClr val="bg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200" b="1" dirty="0" err="1" smtClean="0"/>
              <a:t>PrimitiveResource</a:t>
            </a:r>
            <a:endParaRPr lang="en-NZ" sz="1200" b="1" dirty="0"/>
          </a:p>
        </p:txBody>
      </p:sp>
      <p:sp>
        <p:nvSpPr>
          <p:cNvPr id="38" name="Rounded Rectangle 37"/>
          <p:cNvSpPr/>
          <p:nvPr/>
        </p:nvSpPr>
        <p:spPr>
          <a:xfrm>
            <a:off x="6696348" y="5506220"/>
            <a:ext cx="1936506" cy="533400"/>
          </a:xfrm>
          <a:prstGeom prst="roundRect">
            <a:avLst/>
          </a:prstGeom>
          <a:solidFill>
            <a:schemeClr val="bg1">
              <a:lumMod val="5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200" b="1" dirty="0" err="1" smtClean="0"/>
              <a:t>PrimitiveResource</a:t>
            </a:r>
            <a:endParaRPr lang="en-NZ" sz="1200" b="1" dirty="0"/>
          </a:p>
        </p:txBody>
      </p:sp>
      <p:cxnSp>
        <p:nvCxnSpPr>
          <p:cNvPr id="71" name="Straight Arrow Connector 70"/>
          <p:cNvCxnSpPr>
            <a:endCxn id="4" idx="2"/>
          </p:cNvCxnSpPr>
          <p:nvPr/>
        </p:nvCxnSpPr>
        <p:spPr>
          <a:xfrm>
            <a:off x="1142206" y="3582194"/>
            <a:ext cx="304800" cy="0"/>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0979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Existing system – Instances</a:t>
            </a:r>
            <a:endParaRPr lang="en-NZ" dirty="0"/>
          </a:p>
        </p:txBody>
      </p:sp>
      <p:sp>
        <p:nvSpPr>
          <p:cNvPr id="3" name="Content Placeholder 2"/>
          <p:cNvSpPr>
            <a:spLocks noGrp="1"/>
          </p:cNvSpPr>
          <p:nvPr>
            <p:ph idx="1"/>
          </p:nvPr>
        </p:nvSpPr>
        <p:spPr/>
        <p:txBody>
          <a:bodyPr/>
          <a:lstStyle/>
          <a:p>
            <a:r>
              <a:rPr lang="en-NZ" dirty="0" smtClean="0"/>
              <a:t>Meshes placed in the world as </a:t>
            </a:r>
            <a:r>
              <a:rPr lang="en-NZ" dirty="0" err="1" smtClean="0"/>
              <a:t>DrawableObjects</a:t>
            </a:r>
            <a:endParaRPr lang="en-NZ" dirty="0" smtClean="0"/>
          </a:p>
          <a:p>
            <a:pPr lvl="1"/>
            <a:r>
              <a:rPr lang="en-NZ" dirty="0" smtClean="0"/>
              <a:t>Each has its own </a:t>
            </a:r>
            <a:r>
              <a:rPr lang="en-NZ" dirty="0" err="1" smtClean="0"/>
              <a:t>MeshInstanceTree</a:t>
            </a:r>
            <a:endParaRPr lang="en-NZ" dirty="0" smtClean="0"/>
          </a:p>
          <a:p>
            <a:pPr lvl="1"/>
            <a:r>
              <a:rPr lang="en-NZ" dirty="0" smtClean="0"/>
              <a:t>Encodes resource tree in efficient flat form</a:t>
            </a:r>
          </a:p>
          <a:p>
            <a:r>
              <a:rPr lang="en-NZ" dirty="0" err="1" smtClean="0"/>
              <a:t>MeshInstanceTree</a:t>
            </a:r>
            <a:r>
              <a:rPr lang="en-NZ" dirty="0" smtClean="0"/>
              <a:t> leaf nodes contain </a:t>
            </a:r>
            <a:r>
              <a:rPr lang="en-NZ" dirty="0" err="1" smtClean="0"/>
              <a:t>DrawableSetups</a:t>
            </a:r>
            <a:endParaRPr lang="en-NZ" dirty="0" smtClean="0"/>
          </a:p>
          <a:p>
            <a:pPr lvl="1"/>
            <a:r>
              <a:rPr lang="en-NZ" dirty="0" smtClean="0"/>
              <a:t>Primitive geometry (vertex &amp; index arrays)</a:t>
            </a:r>
          </a:p>
          <a:p>
            <a:pPr lvl="1"/>
            <a:r>
              <a:rPr lang="en-NZ" dirty="0" err="1" smtClean="0"/>
              <a:t>Shaders</a:t>
            </a:r>
            <a:r>
              <a:rPr lang="en-NZ" dirty="0" smtClean="0"/>
              <a:t> and rendering options</a:t>
            </a:r>
          </a:p>
          <a:p>
            <a:pPr lvl="1"/>
            <a:r>
              <a:rPr lang="en-NZ" dirty="0" smtClean="0"/>
              <a:t>Local-to-world transform(s)</a:t>
            </a:r>
          </a:p>
          <a:p>
            <a:r>
              <a:rPr lang="en-NZ" dirty="0" smtClean="0"/>
              <a:t>K-d tree of </a:t>
            </a:r>
            <a:r>
              <a:rPr lang="en-NZ" dirty="0" err="1" smtClean="0"/>
              <a:t>DrawableObjects</a:t>
            </a:r>
            <a:r>
              <a:rPr lang="en-NZ" dirty="0" smtClean="0"/>
              <a:t> provides spatial hierarchy</a:t>
            </a:r>
            <a:endParaRPr lang="en-NZ" dirty="0"/>
          </a:p>
        </p:txBody>
      </p:sp>
    </p:spTree>
    <p:extLst>
      <p:ext uri="{BB962C8B-B14F-4D97-AF65-F5344CB8AC3E}">
        <p14:creationId xmlns:p14="http://schemas.microsoft.com/office/powerpoint/2010/main" val="11078359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Existing system - Queries</a:t>
            </a:r>
            <a:endParaRPr lang="en-NZ" dirty="0"/>
          </a:p>
        </p:txBody>
      </p:sp>
      <p:sp>
        <p:nvSpPr>
          <p:cNvPr id="3" name="Content Placeholder 2"/>
          <p:cNvSpPr>
            <a:spLocks noGrp="1"/>
          </p:cNvSpPr>
          <p:nvPr>
            <p:ph idx="1"/>
          </p:nvPr>
        </p:nvSpPr>
        <p:spPr/>
        <p:txBody>
          <a:bodyPr/>
          <a:lstStyle/>
          <a:p>
            <a:r>
              <a:rPr lang="en-NZ" dirty="0" smtClean="0"/>
              <a:t>Find visible </a:t>
            </a:r>
            <a:r>
              <a:rPr lang="en-NZ" dirty="0" err="1" smtClean="0"/>
              <a:t>DrawableObjects</a:t>
            </a:r>
            <a:endParaRPr lang="en-NZ" dirty="0" smtClean="0"/>
          </a:p>
          <a:p>
            <a:pPr lvl="1"/>
            <a:r>
              <a:rPr lang="en-NZ" dirty="0" smtClean="0"/>
              <a:t>Walk k-d tree</a:t>
            </a:r>
          </a:p>
          <a:p>
            <a:pPr lvl="1"/>
            <a:r>
              <a:rPr lang="en-NZ" dirty="0" smtClean="0"/>
              <a:t>Frustum cull each </a:t>
            </a:r>
            <a:r>
              <a:rPr lang="en-NZ" dirty="0" err="1" smtClean="0"/>
              <a:t>DrawableObject</a:t>
            </a:r>
            <a:endParaRPr lang="en-NZ" dirty="0" smtClean="0"/>
          </a:p>
          <a:p>
            <a:r>
              <a:rPr lang="en-NZ" dirty="0" smtClean="0"/>
              <a:t>Find visible </a:t>
            </a:r>
            <a:r>
              <a:rPr lang="en-NZ" dirty="0" err="1" smtClean="0"/>
              <a:t>DrawableSetups</a:t>
            </a:r>
            <a:endParaRPr lang="en-NZ" dirty="0" smtClean="0"/>
          </a:p>
          <a:p>
            <a:pPr lvl="1"/>
            <a:r>
              <a:rPr lang="en-NZ" dirty="0" smtClean="0"/>
              <a:t>Walk each visible </a:t>
            </a:r>
            <a:r>
              <a:rPr lang="en-NZ" dirty="0" err="1" smtClean="0"/>
              <a:t>DrawableObject’s</a:t>
            </a:r>
            <a:r>
              <a:rPr lang="en-NZ" dirty="0" smtClean="0"/>
              <a:t> </a:t>
            </a:r>
            <a:r>
              <a:rPr lang="en-NZ" dirty="0" err="1" smtClean="0"/>
              <a:t>MeshInstanceTree</a:t>
            </a:r>
            <a:endParaRPr lang="en-NZ" dirty="0" smtClean="0"/>
          </a:p>
          <a:p>
            <a:pPr lvl="1"/>
            <a:r>
              <a:rPr lang="en-NZ" dirty="0" smtClean="0"/>
              <a:t>Descend into relevant LODs</a:t>
            </a:r>
          </a:p>
          <a:p>
            <a:pPr lvl="1"/>
            <a:r>
              <a:rPr lang="en-NZ" dirty="0" smtClean="0"/>
              <a:t>Frustum cull each </a:t>
            </a:r>
            <a:r>
              <a:rPr lang="en-NZ" dirty="0" err="1" smtClean="0"/>
              <a:t>DrawableSetup</a:t>
            </a:r>
            <a:endParaRPr lang="en-NZ" dirty="0" smtClean="0"/>
          </a:p>
          <a:p>
            <a:r>
              <a:rPr lang="en-NZ" dirty="0"/>
              <a:t>Output list of </a:t>
            </a:r>
            <a:r>
              <a:rPr lang="en-NZ" dirty="0" smtClean="0"/>
              <a:t>visible </a:t>
            </a:r>
            <a:r>
              <a:rPr lang="en-NZ" dirty="0" err="1" smtClean="0"/>
              <a:t>DrawableSetups</a:t>
            </a:r>
            <a:r>
              <a:rPr lang="en-NZ" dirty="0" smtClean="0"/>
              <a:t> </a:t>
            </a:r>
            <a:r>
              <a:rPr lang="en-NZ" dirty="0"/>
              <a:t>to </a:t>
            </a:r>
            <a:r>
              <a:rPr lang="en-NZ" dirty="0" smtClean="0"/>
              <a:t>renderer</a:t>
            </a:r>
            <a:endParaRPr lang="en-NZ" dirty="0"/>
          </a:p>
        </p:txBody>
      </p:sp>
    </p:spTree>
    <p:extLst>
      <p:ext uri="{BB962C8B-B14F-4D97-AF65-F5344CB8AC3E}">
        <p14:creationId xmlns:p14="http://schemas.microsoft.com/office/powerpoint/2010/main" val="23402984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Existing system - Queries</a:t>
            </a:r>
            <a:endParaRPr lang="en-NZ" dirty="0"/>
          </a:p>
        </p:txBody>
      </p:sp>
      <p:sp>
        <p:nvSpPr>
          <p:cNvPr id="3" name="Content Placeholder 2"/>
          <p:cNvSpPr>
            <a:spLocks noGrp="1"/>
          </p:cNvSpPr>
          <p:nvPr>
            <p:ph idx="1"/>
          </p:nvPr>
        </p:nvSpPr>
        <p:spPr/>
        <p:txBody>
          <a:bodyPr/>
          <a:lstStyle/>
          <a:p>
            <a:r>
              <a:rPr lang="en-NZ" dirty="0" smtClean="0"/>
              <a:t>Same system for all geometry</a:t>
            </a:r>
          </a:p>
          <a:p>
            <a:pPr lvl="1"/>
            <a:r>
              <a:rPr lang="en-NZ" dirty="0" smtClean="0"/>
              <a:t>Static and dynamic treated the same way</a:t>
            </a:r>
          </a:p>
          <a:p>
            <a:r>
              <a:rPr lang="en-NZ" dirty="0" smtClean="0"/>
              <a:t>Run two</a:t>
            </a:r>
            <a:r>
              <a:rPr lang="en-NZ" baseline="0" dirty="0" smtClean="0"/>
              <a:t> or more</a:t>
            </a:r>
            <a:r>
              <a:rPr lang="en-NZ" dirty="0" smtClean="0"/>
              <a:t> queries per frame</a:t>
            </a:r>
          </a:p>
          <a:p>
            <a:pPr lvl="1"/>
            <a:r>
              <a:rPr lang="en-NZ" dirty="0" smtClean="0"/>
              <a:t>Player camera (perspective)</a:t>
            </a:r>
          </a:p>
          <a:p>
            <a:pPr lvl="1"/>
            <a:r>
              <a:rPr lang="en-NZ" dirty="0" smtClean="0"/>
              <a:t>Sunlight shadow map (orthographic)</a:t>
            </a:r>
          </a:p>
          <a:p>
            <a:pPr lvl="1"/>
            <a:r>
              <a:rPr lang="en-NZ" dirty="0" smtClean="0"/>
              <a:t>Other shadow maps (perspective, smaller frusta)</a:t>
            </a:r>
            <a:endParaRPr lang="en-NZ" dirty="0"/>
          </a:p>
        </p:txBody>
      </p:sp>
    </p:spTree>
    <p:extLst>
      <p:ext uri="{BB962C8B-B14F-4D97-AF65-F5344CB8AC3E}">
        <p14:creationId xmlns:p14="http://schemas.microsoft.com/office/powerpoint/2010/main" val="14776470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Existing system - Problems</a:t>
            </a:r>
            <a:endParaRPr lang="en-NZ" dirty="0"/>
          </a:p>
        </p:txBody>
      </p:sp>
      <p:sp>
        <p:nvSpPr>
          <p:cNvPr id="3" name="Content Placeholder 2"/>
          <p:cNvSpPr>
            <a:spLocks noGrp="1"/>
          </p:cNvSpPr>
          <p:nvPr>
            <p:ph idx="1"/>
          </p:nvPr>
        </p:nvSpPr>
        <p:spPr/>
        <p:txBody>
          <a:bodyPr/>
          <a:lstStyle/>
          <a:p>
            <a:r>
              <a:rPr lang="en-NZ" dirty="0" smtClean="0"/>
              <a:t>Knew there were several scaling issues</a:t>
            </a:r>
          </a:p>
          <a:p>
            <a:pPr lvl="1"/>
            <a:r>
              <a:rPr lang="en-NZ" dirty="0" smtClean="0"/>
              <a:t>K-d tree rebuilds expensive</a:t>
            </a:r>
          </a:p>
          <a:p>
            <a:pPr lvl="1"/>
            <a:r>
              <a:rPr lang="en-NZ" dirty="0" err="1" smtClean="0"/>
              <a:t>MeshInstanceTree</a:t>
            </a:r>
            <a:r>
              <a:rPr lang="en-NZ" dirty="0" smtClean="0"/>
              <a:t> queries expensive</a:t>
            </a:r>
          </a:p>
          <a:p>
            <a:pPr lvl="2"/>
            <a:r>
              <a:rPr lang="en-NZ" dirty="0" smtClean="0"/>
              <a:t>Despite parallel jobs</a:t>
            </a:r>
          </a:p>
          <a:p>
            <a:pPr lvl="2"/>
            <a:r>
              <a:rPr lang="en-NZ" dirty="0" smtClean="0"/>
              <a:t>Mix of large and small trees unbalance jobs</a:t>
            </a:r>
          </a:p>
          <a:p>
            <a:pPr lvl="2"/>
            <a:r>
              <a:rPr lang="en-NZ" dirty="0" smtClean="0"/>
              <a:t>K-d tree queries relatively fast though</a:t>
            </a:r>
          </a:p>
          <a:p>
            <a:pPr lvl="1"/>
            <a:r>
              <a:rPr lang="en-NZ" dirty="0" smtClean="0"/>
              <a:t>API aimed at fewer, larger objects</a:t>
            </a:r>
          </a:p>
          <a:p>
            <a:pPr lvl="2"/>
            <a:r>
              <a:rPr lang="en-NZ" dirty="0" smtClean="0"/>
              <a:t>Building blocks are </a:t>
            </a:r>
            <a:r>
              <a:rPr lang="en-NZ" b="1" dirty="0" smtClean="0">
                <a:solidFill>
                  <a:srgbClr val="C00000"/>
                </a:solidFill>
              </a:rPr>
              <a:t>many </a:t>
            </a:r>
            <a:r>
              <a:rPr lang="en-NZ" b="1" dirty="0" err="1" smtClean="0">
                <a:solidFill>
                  <a:srgbClr val="C00000"/>
                </a:solidFill>
              </a:rPr>
              <a:t>many</a:t>
            </a:r>
            <a:r>
              <a:rPr lang="en-NZ" b="1" dirty="0" smtClean="0">
                <a:solidFill>
                  <a:srgbClr val="C00000"/>
                </a:solidFill>
              </a:rPr>
              <a:t> small objects</a:t>
            </a:r>
          </a:p>
          <a:p>
            <a:pPr lvl="2"/>
            <a:r>
              <a:rPr lang="en-NZ" dirty="0" smtClean="0"/>
              <a:t>Interface overhead (mainly from locking)</a:t>
            </a:r>
          </a:p>
        </p:txBody>
      </p:sp>
    </p:spTree>
    <p:extLst>
      <p:ext uri="{BB962C8B-B14F-4D97-AF65-F5344CB8AC3E}">
        <p14:creationId xmlns:p14="http://schemas.microsoft.com/office/powerpoint/2010/main" val="312347430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3" name="Title 2"/>
          <p:cNvSpPr>
            <a:spLocks noGrp="1"/>
          </p:cNvSpPr>
          <p:nvPr>
            <p:ph type="title"/>
          </p:nvPr>
        </p:nvSpPr>
        <p:spPr/>
        <p:txBody>
          <a:bodyPr/>
          <a:lstStyle/>
          <a:p>
            <a:endParaRPr lang="en-NZ" dirty="0"/>
          </a:p>
        </p:txBody>
      </p:sp>
      <p:sp>
        <p:nvSpPr>
          <p:cNvPr id="22" name="Title 1"/>
          <p:cNvSpPr txBox="1">
            <a:spLocks/>
          </p:cNvSpPr>
          <p:nvPr/>
        </p:nvSpPr>
        <p:spPr>
          <a:xfrm>
            <a:off x="2926963" y="3178597"/>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New system</a:t>
            </a:r>
            <a:endParaRPr lang="en-US" sz="5400" cap="all" dirty="0">
              <a:solidFill>
                <a:schemeClr val="bg1"/>
              </a:solidFill>
              <a:latin typeface="HeronSans SemiBold" panose="02000503040000020004" pitchFamily="50" charset="0"/>
            </a:endParaRPr>
          </a:p>
        </p:txBody>
      </p:sp>
    </p:spTree>
    <p:extLst>
      <p:ext uri="{BB962C8B-B14F-4D97-AF65-F5344CB8AC3E}">
        <p14:creationId xmlns:p14="http://schemas.microsoft.com/office/powerpoint/2010/main" val="3716579544"/>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baseline="0" dirty="0" smtClean="0"/>
              <a:t>Basic goals</a:t>
            </a:r>
            <a:endParaRPr lang="en-NZ" dirty="0"/>
          </a:p>
        </p:txBody>
      </p:sp>
      <p:sp>
        <p:nvSpPr>
          <p:cNvPr id="3" name="Content Placeholder 2"/>
          <p:cNvSpPr>
            <a:spLocks noGrp="1"/>
          </p:cNvSpPr>
          <p:nvPr>
            <p:ph idx="1"/>
          </p:nvPr>
        </p:nvSpPr>
        <p:spPr/>
        <p:txBody>
          <a:bodyPr/>
          <a:lstStyle/>
          <a:p>
            <a:r>
              <a:rPr lang="en-NZ" dirty="0" smtClean="0"/>
              <a:t>No offline </a:t>
            </a:r>
            <a:r>
              <a:rPr lang="en-NZ" dirty="0" err="1" smtClean="0"/>
              <a:t>precomputation</a:t>
            </a:r>
            <a:endParaRPr lang="en-NZ" dirty="0" smtClean="0"/>
          </a:p>
          <a:p>
            <a:pPr lvl="1"/>
            <a:r>
              <a:rPr lang="en-NZ" b="1" dirty="0" smtClean="0">
                <a:solidFill>
                  <a:srgbClr val="C00000"/>
                </a:solidFill>
              </a:rPr>
              <a:t>Seriously, none</a:t>
            </a:r>
          </a:p>
          <a:p>
            <a:r>
              <a:rPr lang="en-NZ" dirty="0" smtClean="0"/>
              <a:t>Support existing content</a:t>
            </a:r>
          </a:p>
          <a:p>
            <a:r>
              <a:rPr lang="en-NZ" dirty="0" smtClean="0"/>
              <a:t>Handle far more content than KZ4</a:t>
            </a:r>
          </a:p>
          <a:p>
            <a:r>
              <a:rPr lang="en-NZ" dirty="0" smtClean="0"/>
              <a:t>Cut the query time below KZ4</a:t>
            </a:r>
          </a:p>
          <a:p>
            <a:pPr lvl="1"/>
            <a:r>
              <a:rPr lang="en-NZ" b="1" dirty="0" smtClean="0">
                <a:solidFill>
                  <a:srgbClr val="C00000"/>
                </a:solidFill>
              </a:rPr>
              <a:t>Query is critical path for all rendering</a:t>
            </a:r>
            <a:endParaRPr lang="en-NZ" b="1" dirty="0">
              <a:solidFill>
                <a:srgbClr val="C00000"/>
              </a:solidFill>
            </a:endParaRPr>
          </a:p>
        </p:txBody>
      </p:sp>
    </p:spTree>
    <p:extLst>
      <p:ext uri="{BB962C8B-B14F-4D97-AF65-F5344CB8AC3E}">
        <p14:creationId xmlns:p14="http://schemas.microsoft.com/office/powerpoint/2010/main" val="68737837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New system - </a:t>
            </a:r>
            <a:r>
              <a:rPr lang="en-NZ" dirty="0" err="1" smtClean="0"/>
              <a:t>StaticScene</a:t>
            </a:r>
            <a:endParaRPr lang="en-NZ" dirty="0"/>
          </a:p>
        </p:txBody>
      </p:sp>
      <p:sp>
        <p:nvSpPr>
          <p:cNvPr id="3" name="Content Placeholder 2"/>
          <p:cNvSpPr>
            <a:spLocks noGrp="1"/>
          </p:cNvSpPr>
          <p:nvPr>
            <p:ph idx="1"/>
          </p:nvPr>
        </p:nvSpPr>
        <p:spPr/>
        <p:txBody>
          <a:bodyPr/>
          <a:lstStyle/>
          <a:p>
            <a:r>
              <a:rPr lang="en-NZ" dirty="0" smtClean="0"/>
              <a:t>Handle static data only</a:t>
            </a:r>
          </a:p>
          <a:p>
            <a:pPr lvl="1"/>
            <a:r>
              <a:rPr lang="en-NZ" dirty="0"/>
              <a:t>Far more static data than dynamic data</a:t>
            </a:r>
          </a:p>
          <a:p>
            <a:pPr lvl="1"/>
            <a:r>
              <a:rPr lang="en-NZ" dirty="0" smtClean="0"/>
              <a:t>Existing system works well for dynamic data</a:t>
            </a:r>
          </a:p>
          <a:p>
            <a:pPr lvl="1"/>
            <a:r>
              <a:rPr lang="en-NZ" dirty="0" smtClean="0"/>
              <a:t>Don’t overcomplicate things</a:t>
            </a:r>
          </a:p>
          <a:p>
            <a:pPr lvl="1"/>
            <a:r>
              <a:rPr lang="en-NZ" dirty="0"/>
              <a:t>Run both jobs in parallel</a:t>
            </a:r>
            <a:endParaRPr lang="en-NZ" dirty="0" smtClean="0"/>
          </a:p>
          <a:p>
            <a:r>
              <a:rPr lang="en-NZ" dirty="0" smtClean="0"/>
              <a:t>Use </a:t>
            </a:r>
            <a:r>
              <a:rPr lang="en-NZ" dirty="0" smtClean="0">
                <a:solidFill>
                  <a:srgbClr val="C00000"/>
                </a:solidFill>
              </a:rPr>
              <a:t>asynchronous</a:t>
            </a:r>
            <a:r>
              <a:rPr lang="en-NZ" dirty="0" smtClean="0"/>
              <a:t> compute hardware</a:t>
            </a:r>
          </a:p>
          <a:p>
            <a:pPr lvl="1"/>
            <a:r>
              <a:rPr lang="en-NZ" dirty="0" smtClean="0"/>
              <a:t>Synchronise with CPU not rendering</a:t>
            </a:r>
          </a:p>
          <a:p>
            <a:pPr lvl="1"/>
            <a:r>
              <a:rPr lang="en-NZ" dirty="0" smtClean="0"/>
              <a:t>Like PS3 SPU sync, which we knew we liked</a:t>
            </a:r>
          </a:p>
        </p:txBody>
      </p:sp>
    </p:spTree>
    <p:extLst>
      <p:ext uri="{BB962C8B-B14F-4D97-AF65-F5344CB8AC3E}">
        <p14:creationId xmlns:p14="http://schemas.microsoft.com/office/powerpoint/2010/main" val="4845129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Input constraints</a:t>
            </a:r>
            <a:endParaRPr lang="en-NZ" dirty="0"/>
          </a:p>
        </p:txBody>
      </p:sp>
      <p:sp>
        <p:nvSpPr>
          <p:cNvPr id="3" name="Content Placeholder 2"/>
          <p:cNvSpPr>
            <a:spLocks noGrp="1"/>
          </p:cNvSpPr>
          <p:nvPr>
            <p:ph idx="1"/>
          </p:nvPr>
        </p:nvSpPr>
        <p:spPr/>
        <p:txBody>
          <a:bodyPr/>
          <a:lstStyle/>
          <a:p>
            <a:r>
              <a:rPr lang="en-NZ" dirty="0" smtClean="0"/>
              <a:t>Most static resource trees are like this</a:t>
            </a:r>
          </a:p>
          <a:p>
            <a:pPr lvl="1"/>
            <a:r>
              <a:rPr lang="en-NZ" dirty="0" smtClean="0"/>
              <a:t>High LOD(s): Lists of building blocks, placed by artists</a:t>
            </a:r>
          </a:p>
          <a:p>
            <a:pPr lvl="1"/>
            <a:r>
              <a:rPr lang="en-NZ" dirty="0" smtClean="0"/>
              <a:t>Low LOD(s): </a:t>
            </a:r>
            <a:r>
              <a:rPr lang="en-NZ" i="1" dirty="0" smtClean="0"/>
              <a:t>Collapsed</a:t>
            </a:r>
            <a:r>
              <a:rPr lang="en-NZ" dirty="0" smtClean="0"/>
              <a:t> geometry created by tools from building blocks</a:t>
            </a:r>
          </a:p>
        </p:txBody>
      </p:sp>
      <p:sp>
        <p:nvSpPr>
          <p:cNvPr id="4" name="Snip Single Corner Rectangle 3"/>
          <p:cNvSpPr/>
          <p:nvPr/>
        </p:nvSpPr>
        <p:spPr>
          <a:xfrm>
            <a:off x="1523206" y="2743994"/>
            <a:ext cx="2133600" cy="457200"/>
          </a:xfrm>
          <a:prstGeom prst="snip1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LodMeshResource</a:t>
            </a:r>
            <a:endParaRPr lang="en-NZ" b="1" dirty="0"/>
          </a:p>
        </p:txBody>
      </p:sp>
      <p:sp>
        <p:nvSpPr>
          <p:cNvPr id="5" name="Snip Single Corner Rectangle 4"/>
          <p:cNvSpPr/>
          <p:nvPr/>
        </p:nvSpPr>
        <p:spPr>
          <a:xfrm>
            <a:off x="1523206" y="3505690"/>
            <a:ext cx="2133600" cy="457504"/>
          </a:xfrm>
          <a:prstGeom prst="snip1Rect">
            <a:avLst/>
          </a:prstGeom>
          <a:solidFill>
            <a:schemeClr val="accent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MultiMeshResource</a:t>
            </a:r>
            <a:endParaRPr lang="en-NZ" b="1" dirty="0"/>
          </a:p>
        </p:txBody>
      </p:sp>
      <p:sp>
        <p:nvSpPr>
          <p:cNvPr id="8" name="Snip Single Corner Rectangle 7"/>
          <p:cNvSpPr/>
          <p:nvPr/>
        </p:nvSpPr>
        <p:spPr>
          <a:xfrm>
            <a:off x="1523206" y="4267082"/>
            <a:ext cx="2133600" cy="457808"/>
          </a:xfrm>
          <a:prstGeom prst="snip1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LodMeshResource</a:t>
            </a:r>
            <a:endParaRPr lang="en-NZ" b="1" dirty="0"/>
          </a:p>
        </p:txBody>
      </p:sp>
      <p:sp>
        <p:nvSpPr>
          <p:cNvPr id="9" name="Snip Single Corner Rectangle 8"/>
          <p:cNvSpPr/>
          <p:nvPr/>
        </p:nvSpPr>
        <p:spPr>
          <a:xfrm>
            <a:off x="4052580" y="4267082"/>
            <a:ext cx="2133600" cy="457808"/>
          </a:xfrm>
          <a:prstGeom prst="snip1Rect">
            <a:avLst/>
          </a:prstGeom>
          <a:solidFill>
            <a:schemeClr val="accent4">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LodMeshResource</a:t>
            </a:r>
            <a:endParaRPr lang="en-NZ" b="1" dirty="0"/>
          </a:p>
        </p:txBody>
      </p:sp>
      <p:cxnSp>
        <p:nvCxnSpPr>
          <p:cNvPr id="10" name="Straight Arrow Connector 9"/>
          <p:cNvCxnSpPr>
            <a:stCxn id="4" idx="1"/>
            <a:endCxn id="5" idx="3"/>
          </p:cNvCxnSpPr>
          <p:nvPr/>
        </p:nvCxnSpPr>
        <p:spPr>
          <a:xfrm>
            <a:off x="2590006" y="3201194"/>
            <a:ext cx="0" cy="304496"/>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2" name="Straight Arrow Connector 11"/>
          <p:cNvCxnSpPr>
            <a:stCxn id="4" idx="1"/>
            <a:endCxn id="34" idx="3"/>
          </p:cNvCxnSpPr>
          <p:nvPr/>
        </p:nvCxnSpPr>
        <p:spPr>
          <a:xfrm>
            <a:off x="2590006" y="3201194"/>
            <a:ext cx="5238750" cy="304192"/>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3" name="Straight Arrow Connector 12"/>
          <p:cNvCxnSpPr>
            <a:stCxn id="5" idx="1"/>
            <a:endCxn id="8" idx="3"/>
          </p:cNvCxnSpPr>
          <p:nvPr/>
        </p:nvCxnSpPr>
        <p:spPr>
          <a:xfrm>
            <a:off x="2590006" y="3963194"/>
            <a:ext cx="0" cy="303888"/>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14" name="Straight Arrow Connector 13"/>
          <p:cNvCxnSpPr>
            <a:stCxn id="5" idx="1"/>
            <a:endCxn id="9" idx="3"/>
          </p:cNvCxnSpPr>
          <p:nvPr/>
        </p:nvCxnSpPr>
        <p:spPr>
          <a:xfrm>
            <a:off x="2590006" y="3963194"/>
            <a:ext cx="2529374" cy="303888"/>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34" name="Snip Single Corner Rectangle 33"/>
          <p:cNvSpPr/>
          <p:nvPr/>
        </p:nvSpPr>
        <p:spPr>
          <a:xfrm>
            <a:off x="6761956" y="3505386"/>
            <a:ext cx="2133600" cy="457808"/>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smtClean="0"/>
              <a:t>StaticMeshResource</a:t>
            </a:r>
            <a:endParaRPr lang="en-NZ" b="1" dirty="0"/>
          </a:p>
        </p:txBody>
      </p:sp>
      <p:sp>
        <p:nvSpPr>
          <p:cNvPr id="35" name="Snip Single Corner Rectangle 34"/>
          <p:cNvSpPr/>
          <p:nvPr/>
        </p:nvSpPr>
        <p:spPr>
          <a:xfrm>
            <a:off x="9295606" y="3522849"/>
            <a:ext cx="2133600" cy="457808"/>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err="1"/>
              <a:t>StaticMeshResource</a:t>
            </a:r>
            <a:endParaRPr lang="en-NZ" b="1" dirty="0"/>
          </a:p>
        </p:txBody>
      </p:sp>
      <p:sp>
        <p:nvSpPr>
          <p:cNvPr id="41" name="Snip Single Corner Rectangle 40"/>
          <p:cNvSpPr/>
          <p:nvPr/>
        </p:nvSpPr>
        <p:spPr>
          <a:xfrm>
            <a:off x="1522413" y="5029234"/>
            <a:ext cx="686594" cy="3810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dirty="0" smtClean="0"/>
              <a:t>SMR</a:t>
            </a:r>
            <a:endParaRPr lang="en-NZ" sz="1800" b="1" dirty="0"/>
          </a:p>
        </p:txBody>
      </p:sp>
      <p:sp>
        <p:nvSpPr>
          <p:cNvPr id="43" name="Snip Single Corner Rectangle 42"/>
          <p:cNvSpPr/>
          <p:nvPr/>
        </p:nvSpPr>
        <p:spPr>
          <a:xfrm>
            <a:off x="2980964" y="5029234"/>
            <a:ext cx="675842" cy="3810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NZ" sz="1800" b="1" dirty="0">
                <a:solidFill>
                  <a:prstClr val="white"/>
                </a:solidFill>
              </a:rPr>
              <a:t>SMR</a:t>
            </a:r>
          </a:p>
        </p:txBody>
      </p:sp>
      <p:sp>
        <p:nvSpPr>
          <p:cNvPr id="44" name="Snip Single Corner Rectangle 43"/>
          <p:cNvSpPr/>
          <p:nvPr/>
        </p:nvSpPr>
        <p:spPr>
          <a:xfrm>
            <a:off x="4052580" y="5029234"/>
            <a:ext cx="683789" cy="3810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NZ" sz="1800" b="1" dirty="0">
                <a:solidFill>
                  <a:prstClr val="white"/>
                </a:solidFill>
              </a:rPr>
              <a:t>SMR</a:t>
            </a:r>
          </a:p>
        </p:txBody>
      </p:sp>
      <p:sp>
        <p:nvSpPr>
          <p:cNvPr id="45" name="Snip Single Corner Rectangle 44"/>
          <p:cNvSpPr/>
          <p:nvPr/>
        </p:nvSpPr>
        <p:spPr>
          <a:xfrm>
            <a:off x="5498369" y="5029234"/>
            <a:ext cx="685800" cy="381000"/>
          </a:xfrm>
          <a:prstGeom prst="snip1Rect">
            <a:avLst/>
          </a:prstGeom>
          <a:solidFill>
            <a:schemeClr val="accent6">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NZ" sz="1800" b="1" dirty="0">
                <a:solidFill>
                  <a:prstClr val="white"/>
                </a:solidFill>
              </a:rPr>
              <a:t>SMR</a:t>
            </a:r>
          </a:p>
        </p:txBody>
      </p:sp>
      <p:cxnSp>
        <p:nvCxnSpPr>
          <p:cNvPr id="46" name="Straight Arrow Connector 45"/>
          <p:cNvCxnSpPr>
            <a:stCxn id="8" idx="1"/>
            <a:endCxn id="41" idx="3"/>
          </p:cNvCxnSpPr>
          <p:nvPr/>
        </p:nvCxnSpPr>
        <p:spPr>
          <a:xfrm flipH="1">
            <a:off x="1865710" y="4724890"/>
            <a:ext cx="724296" cy="30434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51" name="Straight Arrow Connector 50"/>
          <p:cNvCxnSpPr>
            <a:stCxn id="43" idx="3"/>
            <a:endCxn id="8" idx="1"/>
          </p:cNvCxnSpPr>
          <p:nvPr/>
        </p:nvCxnSpPr>
        <p:spPr>
          <a:xfrm flipH="1" flipV="1">
            <a:off x="2590006" y="4724890"/>
            <a:ext cx="728879" cy="30434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54" name="Straight Arrow Connector 53"/>
          <p:cNvCxnSpPr>
            <a:stCxn id="9" idx="1"/>
            <a:endCxn id="44" idx="3"/>
          </p:cNvCxnSpPr>
          <p:nvPr/>
        </p:nvCxnSpPr>
        <p:spPr>
          <a:xfrm flipH="1">
            <a:off x="4394475" y="4724890"/>
            <a:ext cx="724905" cy="30434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cxnSp>
        <p:nvCxnSpPr>
          <p:cNvPr id="57" name="Straight Arrow Connector 56"/>
          <p:cNvCxnSpPr>
            <a:stCxn id="45" idx="3"/>
            <a:endCxn id="9" idx="1"/>
          </p:cNvCxnSpPr>
          <p:nvPr/>
        </p:nvCxnSpPr>
        <p:spPr>
          <a:xfrm flipH="1" flipV="1">
            <a:off x="5119380" y="4724890"/>
            <a:ext cx="721889" cy="304344"/>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78" name="TextBox 77"/>
          <p:cNvSpPr txBox="1"/>
          <p:nvPr/>
        </p:nvSpPr>
        <p:spPr>
          <a:xfrm>
            <a:off x="6704806" y="4149444"/>
            <a:ext cx="2057400" cy="830997"/>
          </a:xfrm>
          <a:prstGeom prst="rect">
            <a:avLst/>
          </a:prstGeom>
          <a:noFill/>
        </p:spPr>
        <p:txBody>
          <a:bodyPr wrap="square" rtlCol="0">
            <a:spAutoFit/>
          </a:bodyPr>
          <a:lstStyle/>
          <a:p>
            <a:r>
              <a:rPr lang="en-NZ" sz="2400" i="1" dirty="0" smtClean="0">
                <a:solidFill>
                  <a:srgbClr val="C00000"/>
                </a:solidFill>
                <a:latin typeface="+mj-lt"/>
              </a:rPr>
              <a:t>lod1: collapsed</a:t>
            </a:r>
            <a:br>
              <a:rPr lang="en-NZ" sz="2400" i="1" dirty="0" smtClean="0">
                <a:solidFill>
                  <a:srgbClr val="C00000"/>
                </a:solidFill>
                <a:latin typeface="+mj-lt"/>
              </a:rPr>
            </a:br>
            <a:r>
              <a:rPr lang="en-NZ" sz="2400" i="1" dirty="0" smtClean="0">
                <a:solidFill>
                  <a:srgbClr val="C00000"/>
                </a:solidFill>
                <a:latin typeface="+mj-lt"/>
              </a:rPr>
              <a:t>geometry</a:t>
            </a:r>
            <a:endParaRPr lang="en-NZ" sz="2400" i="1" dirty="0">
              <a:solidFill>
                <a:srgbClr val="C00000"/>
              </a:solidFill>
              <a:latin typeface="+mj-lt"/>
            </a:endParaRPr>
          </a:p>
        </p:txBody>
      </p:sp>
      <p:sp>
        <p:nvSpPr>
          <p:cNvPr id="81" name="TextBox 80"/>
          <p:cNvSpPr txBox="1"/>
          <p:nvPr/>
        </p:nvSpPr>
        <p:spPr>
          <a:xfrm>
            <a:off x="1643999" y="5558929"/>
            <a:ext cx="4512362" cy="830997"/>
          </a:xfrm>
          <a:prstGeom prst="rect">
            <a:avLst/>
          </a:prstGeom>
          <a:noFill/>
        </p:spPr>
        <p:txBody>
          <a:bodyPr wrap="square" rtlCol="0">
            <a:spAutoFit/>
          </a:bodyPr>
          <a:lstStyle/>
          <a:p>
            <a:r>
              <a:rPr lang="en-NZ" sz="2400" i="1" dirty="0" smtClean="0">
                <a:solidFill>
                  <a:srgbClr val="C00000"/>
                </a:solidFill>
                <a:latin typeface="+mj-lt"/>
              </a:rPr>
              <a:t>lod0: multiple building blocks </a:t>
            </a:r>
            <a:br>
              <a:rPr lang="en-NZ" sz="2400" i="1" dirty="0" smtClean="0">
                <a:solidFill>
                  <a:srgbClr val="C00000"/>
                </a:solidFill>
                <a:latin typeface="+mj-lt"/>
              </a:rPr>
            </a:br>
            <a:r>
              <a:rPr lang="en-NZ" sz="2400" i="1" dirty="0" smtClean="0">
                <a:solidFill>
                  <a:srgbClr val="C00000"/>
                </a:solidFill>
                <a:latin typeface="+mj-lt"/>
              </a:rPr>
              <a:t>(with internal </a:t>
            </a:r>
            <a:r>
              <a:rPr lang="en-NZ" sz="2400" i="1" dirty="0" err="1" smtClean="0">
                <a:solidFill>
                  <a:srgbClr val="C00000"/>
                </a:solidFill>
                <a:latin typeface="+mj-lt"/>
              </a:rPr>
              <a:t>lods</a:t>
            </a:r>
            <a:r>
              <a:rPr lang="en-NZ" sz="2400" i="1" dirty="0" smtClean="0">
                <a:solidFill>
                  <a:srgbClr val="C00000"/>
                </a:solidFill>
                <a:latin typeface="+mj-lt"/>
              </a:rPr>
              <a:t>)</a:t>
            </a:r>
            <a:endParaRPr lang="en-NZ" sz="2400" i="1" dirty="0">
              <a:solidFill>
                <a:srgbClr val="C00000"/>
              </a:solidFill>
              <a:latin typeface="+mj-lt"/>
            </a:endParaRPr>
          </a:p>
        </p:txBody>
      </p:sp>
      <p:cxnSp>
        <p:nvCxnSpPr>
          <p:cNvPr id="125" name="Straight Arrow Connector 124"/>
          <p:cNvCxnSpPr>
            <a:stCxn id="4" idx="1"/>
            <a:endCxn id="35" idx="3"/>
          </p:cNvCxnSpPr>
          <p:nvPr/>
        </p:nvCxnSpPr>
        <p:spPr>
          <a:xfrm>
            <a:off x="2590006" y="3201194"/>
            <a:ext cx="7772400" cy="321655"/>
          </a:xfrm>
          <a:prstGeom prst="straightConnector1">
            <a:avLst/>
          </a:prstGeom>
          <a:ln w="28575">
            <a:solidFill>
              <a:schemeClr val="bg1"/>
            </a:solidFill>
            <a:headEnd type="oval" w="med" len="med"/>
            <a:tailEnd type="oval" w="med" len="med"/>
          </a:ln>
        </p:spPr>
        <p:style>
          <a:lnRef idx="3">
            <a:schemeClr val="accent1"/>
          </a:lnRef>
          <a:fillRef idx="0">
            <a:schemeClr val="accent1"/>
          </a:fillRef>
          <a:effectRef idx="2">
            <a:schemeClr val="accent1"/>
          </a:effectRef>
          <a:fontRef idx="minor">
            <a:schemeClr val="tx1"/>
          </a:fontRef>
        </p:style>
      </p:cxnSp>
      <p:sp>
        <p:nvSpPr>
          <p:cNvPr id="77" name="Rounded Rectangle 76"/>
          <p:cNvSpPr/>
          <p:nvPr/>
        </p:nvSpPr>
        <p:spPr>
          <a:xfrm>
            <a:off x="1370806" y="3348177"/>
            <a:ext cx="5029200" cy="2215217"/>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79" name="Rounded Rectangle 78"/>
          <p:cNvSpPr/>
          <p:nvPr/>
        </p:nvSpPr>
        <p:spPr>
          <a:xfrm>
            <a:off x="6628606" y="3348648"/>
            <a:ext cx="2400300" cy="764473"/>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21" name="Rounded Rectangle 120"/>
          <p:cNvSpPr/>
          <p:nvPr/>
        </p:nvSpPr>
        <p:spPr>
          <a:xfrm>
            <a:off x="9162256" y="3348177"/>
            <a:ext cx="2400300" cy="764473"/>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sp>
        <p:nvSpPr>
          <p:cNvPr id="122" name="TextBox 121"/>
          <p:cNvSpPr txBox="1"/>
          <p:nvPr/>
        </p:nvSpPr>
        <p:spPr>
          <a:xfrm>
            <a:off x="9263856" y="4115138"/>
            <a:ext cx="2057400" cy="830997"/>
          </a:xfrm>
          <a:prstGeom prst="rect">
            <a:avLst/>
          </a:prstGeom>
          <a:noFill/>
        </p:spPr>
        <p:txBody>
          <a:bodyPr wrap="square" rtlCol="0">
            <a:spAutoFit/>
          </a:bodyPr>
          <a:lstStyle/>
          <a:p>
            <a:r>
              <a:rPr lang="en-NZ" sz="2400" i="1" dirty="0" smtClean="0">
                <a:solidFill>
                  <a:srgbClr val="C00000"/>
                </a:solidFill>
                <a:latin typeface="+mj-lt"/>
              </a:rPr>
              <a:t>lod2: collapsed geometry</a:t>
            </a:r>
            <a:endParaRPr lang="en-NZ" sz="2400" i="1" dirty="0">
              <a:solidFill>
                <a:srgbClr val="C00000"/>
              </a:solidFill>
              <a:latin typeface="+mj-lt"/>
            </a:endParaRPr>
          </a:p>
        </p:txBody>
      </p:sp>
      <p:cxnSp>
        <p:nvCxnSpPr>
          <p:cNvPr id="128" name="Straight Arrow Connector 127"/>
          <p:cNvCxnSpPr/>
          <p:nvPr/>
        </p:nvCxnSpPr>
        <p:spPr>
          <a:xfrm>
            <a:off x="1218406" y="2972594"/>
            <a:ext cx="304800" cy="0"/>
          </a:xfrm>
          <a:prstGeom prst="straightConnector1">
            <a:avLst/>
          </a:prstGeom>
          <a:ln w="38100">
            <a:solidFill>
              <a:schemeClr val="bg1"/>
            </a:solidFill>
            <a:headEnd type="oval" w="med" len="med"/>
            <a:tailEnd type="triangle" w="med" len="me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1077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3" name="Title 2"/>
          <p:cNvSpPr>
            <a:spLocks noGrp="1"/>
          </p:cNvSpPr>
          <p:nvPr>
            <p:ph type="title"/>
          </p:nvPr>
        </p:nvSpPr>
        <p:spPr/>
        <p:txBody>
          <a:bodyPr/>
          <a:lstStyle/>
          <a:p>
            <a:endParaRPr lang="en-NZ" dirty="0"/>
          </a:p>
        </p:txBody>
      </p:sp>
      <p:sp>
        <p:nvSpPr>
          <p:cNvPr id="22" name="Title 1"/>
          <p:cNvSpPr txBox="1">
            <a:spLocks/>
          </p:cNvSpPr>
          <p:nvPr/>
        </p:nvSpPr>
        <p:spPr>
          <a:xfrm>
            <a:off x="2926963" y="3178597"/>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Introduction</a:t>
            </a:r>
            <a:endParaRPr lang="en-US" sz="5400" cap="all" dirty="0">
              <a:solidFill>
                <a:schemeClr val="bg1"/>
              </a:solidFill>
              <a:latin typeface="HeronSans SemiBold" panose="02000503040000020004" pitchFamily="50" charset="0"/>
            </a:endParaRPr>
          </a:p>
        </p:txBody>
      </p:sp>
    </p:spTree>
    <p:extLst>
      <p:ext uri="{BB962C8B-B14F-4D97-AF65-F5344CB8AC3E}">
        <p14:creationId xmlns:p14="http://schemas.microsoft.com/office/powerpoint/2010/main" val="3965932797"/>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Input</a:t>
            </a:r>
            <a:r>
              <a:rPr lang="en-NZ" baseline="0" dirty="0" smtClean="0"/>
              <a:t> constraints</a:t>
            </a:r>
            <a:endParaRPr lang="en-NZ" dirty="0"/>
          </a:p>
        </p:txBody>
      </p:sp>
      <p:sp>
        <p:nvSpPr>
          <p:cNvPr id="3" name="Content Placeholder 2"/>
          <p:cNvSpPr>
            <a:spLocks noGrp="1"/>
          </p:cNvSpPr>
          <p:nvPr>
            <p:ph idx="1"/>
          </p:nvPr>
        </p:nvSpPr>
        <p:spPr/>
        <p:txBody>
          <a:bodyPr>
            <a:normAutofit/>
          </a:bodyPr>
          <a:lstStyle/>
          <a:p>
            <a:r>
              <a:rPr lang="en-NZ" dirty="0" smtClean="0"/>
              <a:t>Want to flatten this tree into something more uniform</a:t>
            </a:r>
          </a:p>
          <a:p>
            <a:pPr lvl="1"/>
            <a:r>
              <a:rPr lang="en-NZ" dirty="0" smtClean="0"/>
              <a:t>For feeding compute</a:t>
            </a:r>
            <a:endParaRPr lang="en-NZ" dirty="0"/>
          </a:p>
          <a:p>
            <a:r>
              <a:rPr lang="en-NZ" dirty="0" smtClean="0"/>
              <a:t>Can represent completely as two LOD levels</a:t>
            </a:r>
          </a:p>
          <a:p>
            <a:pPr lvl="1"/>
            <a:r>
              <a:rPr lang="en-NZ" dirty="0"/>
              <a:t>Call these parent &amp; child</a:t>
            </a:r>
          </a:p>
          <a:p>
            <a:pPr lvl="1"/>
            <a:r>
              <a:rPr lang="en-NZ" dirty="0" smtClean="0"/>
              <a:t>Bounding </a:t>
            </a:r>
            <a:r>
              <a:rPr lang="en-NZ" dirty="0"/>
              <a:t>box plus [min, max) LOD </a:t>
            </a:r>
            <a:r>
              <a:rPr lang="en-NZ" dirty="0" smtClean="0"/>
              <a:t>distances</a:t>
            </a:r>
            <a:endParaRPr lang="en-NZ" dirty="0"/>
          </a:p>
          <a:p>
            <a:pPr lvl="1"/>
            <a:r>
              <a:rPr lang="en-NZ" dirty="0" smtClean="0"/>
              <a:t>Leaf is visible </a:t>
            </a:r>
            <a:r>
              <a:rPr lang="en-NZ" dirty="0" err="1" smtClean="0"/>
              <a:t>iff</a:t>
            </a:r>
            <a:r>
              <a:rPr lang="en-NZ" dirty="0" smtClean="0"/>
              <a:t>. both parent and child LOD selected</a:t>
            </a:r>
          </a:p>
          <a:p>
            <a:pPr lvl="1"/>
            <a:r>
              <a:rPr lang="en-NZ" dirty="0" smtClean="0"/>
              <a:t>If tree doesn’t have two LOD levels, pad with “always on” levels</a:t>
            </a:r>
          </a:p>
          <a:p>
            <a:pPr lvl="2"/>
            <a:r>
              <a:rPr lang="en-NZ" b="1" dirty="0" smtClean="0">
                <a:solidFill>
                  <a:srgbClr val="C00000"/>
                </a:solidFill>
              </a:rPr>
              <a:t>No special cases</a:t>
            </a:r>
          </a:p>
          <a:p>
            <a:r>
              <a:rPr lang="en-NZ" dirty="0" smtClean="0"/>
              <a:t>Outlier content moved to dynamic</a:t>
            </a:r>
          </a:p>
          <a:p>
            <a:pPr lvl="1"/>
            <a:r>
              <a:rPr lang="en-NZ" dirty="0" smtClean="0"/>
              <a:t>Works fine within the old system </a:t>
            </a:r>
          </a:p>
          <a:p>
            <a:pPr lvl="1"/>
            <a:r>
              <a:rPr lang="en-NZ" dirty="0" smtClean="0"/>
              <a:t>Artists tweaked workflow to get rid of it over time</a:t>
            </a:r>
            <a:endParaRPr lang="en-NZ" dirty="0"/>
          </a:p>
        </p:txBody>
      </p:sp>
    </p:spTree>
    <p:extLst>
      <p:ext uri="{BB962C8B-B14F-4D97-AF65-F5344CB8AC3E}">
        <p14:creationId xmlns:p14="http://schemas.microsoft.com/office/powerpoint/2010/main" val="3491718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High level structure: </a:t>
            </a:r>
            <a:r>
              <a:rPr lang="en-NZ" dirty="0" err="1" smtClean="0"/>
              <a:t>StaticTile</a:t>
            </a:r>
            <a:endParaRPr lang="en-NZ" dirty="0"/>
          </a:p>
        </p:txBody>
      </p:sp>
      <p:sp>
        <p:nvSpPr>
          <p:cNvPr id="3" name="Content Placeholder 2"/>
          <p:cNvSpPr>
            <a:spLocks noGrp="1"/>
          </p:cNvSpPr>
          <p:nvPr>
            <p:ph idx="1"/>
          </p:nvPr>
        </p:nvSpPr>
        <p:spPr/>
        <p:txBody>
          <a:bodyPr/>
          <a:lstStyle/>
          <a:p>
            <a:r>
              <a:rPr lang="en-NZ" dirty="0" smtClean="0"/>
              <a:t>Split world into tiles</a:t>
            </a:r>
          </a:p>
          <a:p>
            <a:pPr lvl="1"/>
            <a:r>
              <a:rPr lang="en-NZ" dirty="0" smtClean="0"/>
              <a:t>Defined by streaming groups, not spatially</a:t>
            </a:r>
          </a:p>
          <a:p>
            <a:pPr lvl="1"/>
            <a:r>
              <a:rPr lang="en-NZ" dirty="0"/>
              <a:t>Some groups </a:t>
            </a:r>
            <a:r>
              <a:rPr lang="en-NZ" dirty="0" smtClean="0"/>
              <a:t>are true spatial tiles</a:t>
            </a:r>
          </a:p>
          <a:p>
            <a:pPr lvl="1"/>
            <a:r>
              <a:rPr lang="en-NZ" dirty="0"/>
              <a:t>Other groups </a:t>
            </a:r>
            <a:r>
              <a:rPr lang="en-NZ" dirty="0" smtClean="0"/>
              <a:t>things like settlements, encounters</a:t>
            </a:r>
          </a:p>
          <a:p>
            <a:pPr lvl="0"/>
            <a:r>
              <a:rPr lang="en-NZ" dirty="0" smtClean="0"/>
              <a:t>Once created, a tile is immutable</a:t>
            </a:r>
          </a:p>
          <a:p>
            <a:pPr lvl="1"/>
            <a:r>
              <a:rPr lang="en-NZ" dirty="0" smtClean="0"/>
              <a:t>Dynamic updates would complicate things </a:t>
            </a:r>
          </a:p>
          <a:p>
            <a:pPr lvl="1"/>
            <a:r>
              <a:rPr lang="en-NZ" dirty="0" smtClean="0"/>
              <a:t>Destroy and recreate to change</a:t>
            </a:r>
          </a:p>
        </p:txBody>
      </p:sp>
    </p:spTree>
    <p:extLst>
      <p:ext uri="{BB962C8B-B14F-4D97-AF65-F5344CB8AC3E}">
        <p14:creationId xmlns:p14="http://schemas.microsoft.com/office/powerpoint/2010/main" val="10469656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High level data: Tile</a:t>
            </a:r>
            <a:r>
              <a:rPr lang="en-NZ" baseline="0" dirty="0" smtClean="0"/>
              <a:t> contents</a:t>
            </a:r>
            <a:endParaRPr lang="en-NZ" dirty="0"/>
          </a:p>
        </p:txBody>
      </p:sp>
      <p:sp>
        <p:nvSpPr>
          <p:cNvPr id="3" name="Content Placeholder 2"/>
          <p:cNvSpPr>
            <a:spLocks noGrp="1"/>
          </p:cNvSpPr>
          <p:nvPr>
            <p:ph idx="1"/>
          </p:nvPr>
        </p:nvSpPr>
        <p:spPr/>
        <p:txBody>
          <a:bodyPr>
            <a:normAutofit/>
          </a:bodyPr>
          <a:lstStyle/>
          <a:p>
            <a:pPr lvl="0"/>
            <a:r>
              <a:rPr lang="en-NZ" dirty="0" smtClean="0"/>
              <a:t>GPU buffers</a:t>
            </a:r>
          </a:p>
          <a:p>
            <a:pPr lvl="1"/>
            <a:r>
              <a:rPr lang="en-NZ" dirty="0" err="1" smtClean="0"/>
              <a:t>QueryObjects</a:t>
            </a:r>
            <a:r>
              <a:rPr lang="en-NZ" dirty="0" smtClean="0"/>
              <a:t> (representing </a:t>
            </a:r>
            <a:r>
              <a:rPr lang="en-NZ" dirty="0" err="1" smtClean="0"/>
              <a:t>DrawableObjects</a:t>
            </a:r>
            <a:r>
              <a:rPr lang="en-NZ" dirty="0" smtClean="0"/>
              <a:t>)</a:t>
            </a:r>
          </a:p>
          <a:p>
            <a:pPr lvl="1"/>
            <a:r>
              <a:rPr lang="en-NZ" dirty="0" err="1" smtClean="0"/>
              <a:t>QuerySetups</a:t>
            </a:r>
            <a:r>
              <a:rPr lang="en-NZ" dirty="0" smtClean="0"/>
              <a:t> (representing </a:t>
            </a:r>
            <a:r>
              <a:rPr lang="en-NZ" dirty="0" err="1" smtClean="0"/>
              <a:t>DrawableSetups</a:t>
            </a:r>
            <a:r>
              <a:rPr lang="en-NZ" dirty="0" smtClean="0"/>
              <a:t>)</a:t>
            </a:r>
          </a:p>
          <a:p>
            <a:pPr lvl="1"/>
            <a:r>
              <a:rPr lang="en-NZ" dirty="0" err="1" smtClean="0"/>
              <a:t>QueryInstances</a:t>
            </a:r>
            <a:r>
              <a:rPr lang="en-NZ" dirty="0" smtClean="0"/>
              <a:t> (Connect one </a:t>
            </a:r>
            <a:r>
              <a:rPr lang="en-NZ" dirty="0" err="1" smtClean="0"/>
              <a:t>QueryObject</a:t>
            </a:r>
            <a:r>
              <a:rPr lang="en-NZ" dirty="0" smtClean="0"/>
              <a:t> and one </a:t>
            </a:r>
            <a:r>
              <a:rPr lang="en-NZ" dirty="0" err="1" smtClean="0"/>
              <a:t>QuerySetup</a:t>
            </a:r>
            <a:r>
              <a:rPr lang="en-NZ" dirty="0" smtClean="0"/>
              <a:t>)</a:t>
            </a:r>
            <a:endParaRPr lang="en-NZ" dirty="0"/>
          </a:p>
          <a:p>
            <a:pPr lvl="2"/>
            <a:r>
              <a:rPr lang="en-NZ" b="1" dirty="0" smtClean="0">
                <a:solidFill>
                  <a:srgbClr val="C00000"/>
                </a:solidFill>
              </a:rPr>
              <a:t>Map 1:1 to compute threads</a:t>
            </a:r>
          </a:p>
          <a:p>
            <a:pPr lvl="1"/>
            <a:r>
              <a:rPr lang="en-NZ" dirty="0" smtClean="0"/>
              <a:t>Matrices &amp; bounding boxes</a:t>
            </a:r>
          </a:p>
          <a:p>
            <a:pPr lvl="2"/>
            <a:r>
              <a:rPr lang="en-NZ" dirty="0" smtClean="0"/>
              <a:t>Loaded indirectly from instances</a:t>
            </a:r>
          </a:p>
          <a:p>
            <a:pPr lvl="0"/>
            <a:r>
              <a:rPr lang="en-NZ" dirty="0" smtClean="0"/>
              <a:t>CPU clusters</a:t>
            </a:r>
          </a:p>
          <a:p>
            <a:pPr lvl="1"/>
            <a:r>
              <a:rPr lang="en-NZ" dirty="0" smtClean="0"/>
              <a:t>Spatially coherent ranges of instances with bounds &amp; LOD</a:t>
            </a:r>
          </a:p>
        </p:txBody>
      </p:sp>
    </p:spTree>
    <p:extLst>
      <p:ext uri="{BB962C8B-B14F-4D97-AF65-F5344CB8AC3E}">
        <p14:creationId xmlns:p14="http://schemas.microsoft.com/office/powerpoint/2010/main" val="37938953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Low level data: </a:t>
            </a:r>
            <a:r>
              <a:rPr lang="en-NZ" dirty="0" err="1" smtClean="0"/>
              <a:t>QueryInstance</a:t>
            </a:r>
            <a:endParaRPr lang="en-NZ" dirty="0"/>
          </a:p>
        </p:txBody>
      </p:sp>
      <p:sp>
        <p:nvSpPr>
          <p:cNvPr id="3" name="Content Placeholder 2"/>
          <p:cNvSpPr>
            <a:spLocks noGrp="1"/>
          </p:cNvSpPr>
          <p:nvPr>
            <p:ph idx="1"/>
          </p:nvPr>
        </p:nvSpPr>
        <p:spPr>
          <a:xfrm>
            <a:off x="4655026" y="1498947"/>
            <a:ext cx="7411593" cy="5203330"/>
          </a:xfrm>
        </p:spPr>
        <p:txBody>
          <a:bodyPr/>
          <a:lstStyle/>
          <a:p>
            <a:r>
              <a:rPr lang="en-NZ" dirty="0" smtClean="0"/>
              <a:t>Most numerous</a:t>
            </a:r>
            <a:r>
              <a:rPr lang="en-NZ" baseline="0" dirty="0" smtClean="0"/>
              <a:t> data</a:t>
            </a:r>
          </a:p>
          <a:p>
            <a:pPr lvl="1"/>
            <a:r>
              <a:rPr lang="en-NZ" dirty="0" smtClean="0"/>
              <a:t>Hence</a:t>
            </a:r>
            <a:r>
              <a:rPr lang="en-NZ" baseline="0" dirty="0" smtClean="0"/>
              <a:t> aggressive packing</a:t>
            </a:r>
            <a:endParaRPr lang="en-NZ" dirty="0" smtClean="0"/>
          </a:p>
          <a:p>
            <a:r>
              <a:rPr lang="en-NZ" dirty="0" smtClean="0"/>
              <a:t>Filter </a:t>
            </a:r>
            <a:r>
              <a:rPr lang="en-NZ" dirty="0"/>
              <a:t>allows fast rejection of instances </a:t>
            </a:r>
          </a:p>
          <a:p>
            <a:pPr lvl="1"/>
            <a:r>
              <a:rPr lang="en-NZ" dirty="0" smtClean="0"/>
              <a:t>E.g. for selecting just shadow casters</a:t>
            </a:r>
          </a:p>
          <a:p>
            <a:pPr lvl="1"/>
            <a:r>
              <a:rPr lang="en-NZ" dirty="0" smtClean="0"/>
              <a:t>Or just visual meshes</a:t>
            </a:r>
          </a:p>
          <a:p>
            <a:pPr lvl="1"/>
            <a:r>
              <a:rPr lang="en-NZ" dirty="0" smtClean="0"/>
              <a:t>No </a:t>
            </a:r>
            <a:r>
              <a:rPr lang="en-NZ" dirty="0"/>
              <a:t>need to </a:t>
            </a:r>
            <a:r>
              <a:rPr lang="en-NZ" dirty="0" smtClean="0"/>
              <a:t>load more data</a:t>
            </a:r>
          </a:p>
          <a:p>
            <a:r>
              <a:rPr lang="en-NZ" dirty="0" smtClean="0"/>
              <a:t>Indices used for indirect loads</a:t>
            </a:r>
          </a:p>
          <a:p>
            <a:pPr lvl="1"/>
            <a:r>
              <a:rPr lang="en-NZ" dirty="0" smtClean="0"/>
              <a:t>Matrices</a:t>
            </a:r>
            <a:r>
              <a:rPr lang="en-NZ" baseline="0" dirty="0" smtClean="0"/>
              <a:t> (48 byte</a:t>
            </a:r>
            <a:r>
              <a:rPr lang="en-NZ" dirty="0" smtClean="0"/>
              <a:t> 4x3 float matrix)</a:t>
            </a:r>
            <a:endParaRPr lang="en-NZ" baseline="0" dirty="0" smtClean="0"/>
          </a:p>
          <a:p>
            <a:pPr lvl="1"/>
            <a:r>
              <a:rPr lang="en-NZ" dirty="0" smtClean="0"/>
              <a:t>Bounds (12 byte half-precision AABB)</a:t>
            </a:r>
          </a:p>
        </p:txBody>
      </p:sp>
      <p:graphicFrame>
        <p:nvGraphicFramePr>
          <p:cNvPr id="6" name="Table 5"/>
          <p:cNvGraphicFramePr>
            <a:graphicFrameLocks noGrp="1"/>
          </p:cNvGraphicFramePr>
          <p:nvPr>
            <p:extLst>
              <p:ext uri="{D42A27DB-BD31-4B8C-83A1-F6EECF244321}">
                <p14:modId xmlns:p14="http://schemas.microsoft.com/office/powerpoint/2010/main" val="1727359133"/>
              </p:ext>
            </p:extLst>
          </p:nvPr>
        </p:nvGraphicFramePr>
        <p:xfrm>
          <a:off x="406347" y="1498947"/>
          <a:ext cx="3888634" cy="4816148"/>
        </p:xfrm>
        <a:graphic>
          <a:graphicData uri="http://schemas.openxmlformats.org/drawingml/2006/table">
            <a:tbl>
              <a:tblPr firstRow="1" lastRow="1" bandRow="1">
                <a:tableStyleId>{7E9639D4-E3E2-4D34-9284-5A2195B3D0D7}</a:tableStyleId>
              </a:tblPr>
              <a:tblGrid>
                <a:gridCol w="2462951">
                  <a:extLst>
                    <a:ext uri="{9D8B030D-6E8A-4147-A177-3AD203B41FA5}">
                      <a16:colId xmlns:a16="http://schemas.microsoft.com/office/drawing/2014/main" val="20000"/>
                    </a:ext>
                  </a:extLst>
                </a:gridCol>
                <a:gridCol w="1425683">
                  <a:extLst>
                    <a:ext uri="{9D8B030D-6E8A-4147-A177-3AD203B41FA5}">
                      <a16:colId xmlns:a16="http://schemas.microsoft.com/office/drawing/2014/main" val="20001"/>
                    </a:ext>
                  </a:extLst>
                </a:gridCol>
              </a:tblGrid>
              <a:tr h="404791">
                <a:tc gridSpan="2">
                  <a:txBody>
                    <a:bodyPr/>
                    <a:lstStyle/>
                    <a:p>
                      <a:r>
                        <a:rPr lang="en-NZ" sz="1900" dirty="0" err="1" smtClean="0">
                          <a:ln>
                            <a:noFill/>
                          </a:ln>
                          <a:latin typeface="+mj-lt"/>
                        </a:rPr>
                        <a:t>QueryInstance</a:t>
                      </a:r>
                      <a:endParaRPr lang="en-NZ" sz="1900" dirty="0" smtClean="0">
                        <a:ln>
                          <a:noFill/>
                        </a:ln>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dirty="0"/>
                    </a:p>
                  </a:txBody>
                  <a:tcPr>
                    <a:lnL w="381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6600"/>
                    </a:solidFill>
                  </a:tcPr>
                </a:tc>
                <a:extLst>
                  <a:ext uri="{0D108BD9-81ED-4DB2-BD59-A6C34878D82A}">
                    <a16:rowId xmlns:a16="http://schemas.microsoft.com/office/drawing/2014/main" val="10000"/>
                  </a:ext>
                </a:extLst>
              </a:tr>
              <a:tr h="409612">
                <a:tc>
                  <a:txBody>
                    <a:bodyPr/>
                    <a:lstStyle/>
                    <a:p>
                      <a:r>
                        <a:rPr lang="en-NZ" sz="1900" dirty="0" smtClean="0">
                          <a:ln>
                            <a:noFill/>
                          </a:ln>
                          <a:solidFill>
                            <a:schemeClr val="bg1"/>
                          </a:solidFill>
                          <a:latin typeface="+mj-lt"/>
                        </a:rPr>
                        <a:t>Filter mask</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3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1"/>
                  </a:ext>
                </a:extLst>
              </a:tr>
              <a:tr h="409612">
                <a:tc>
                  <a:txBody>
                    <a:bodyPr/>
                    <a:lstStyle/>
                    <a:p>
                      <a:r>
                        <a:rPr lang="en-NZ" sz="1900" dirty="0" smtClean="0">
                          <a:ln>
                            <a:noFill/>
                          </a:ln>
                          <a:solidFill>
                            <a:schemeClr val="bg1"/>
                          </a:solidFill>
                          <a:latin typeface="+mj-lt"/>
                        </a:rPr>
                        <a:t>Flags</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no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2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2"/>
                  </a:ext>
                </a:extLst>
              </a:tr>
              <a:tr h="409612">
                <a:tc>
                  <a:txBody>
                    <a:bodyPr/>
                    <a:lstStyle/>
                    <a:p>
                      <a:r>
                        <a:rPr lang="en-NZ" sz="1900" dirty="0" smtClean="0">
                          <a:ln>
                            <a:noFill/>
                          </a:ln>
                          <a:solidFill>
                            <a:schemeClr val="bg1"/>
                          </a:solidFill>
                          <a:latin typeface="+mj-lt"/>
                        </a:rPr>
                        <a:t>Setup</a:t>
                      </a:r>
                      <a:r>
                        <a:rPr lang="en-NZ" sz="1900" baseline="0" dirty="0" smtClean="0">
                          <a:ln>
                            <a:noFill/>
                          </a:ln>
                          <a:solidFill>
                            <a:schemeClr val="bg1"/>
                          </a:solidFill>
                          <a:latin typeface="+mj-lt"/>
                        </a:rPr>
                        <a:t> </a:t>
                      </a:r>
                      <a:r>
                        <a:rPr lang="en-NZ" sz="1900" dirty="0" smtClean="0">
                          <a:ln>
                            <a:noFill/>
                          </a:ln>
                          <a:solidFill>
                            <a:schemeClr val="bg1"/>
                          </a:solidFill>
                          <a:latin typeface="+mj-lt"/>
                        </a:rPr>
                        <a:t>index</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12 bits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3"/>
                  </a:ext>
                </a:extLst>
              </a:tr>
              <a:tr h="409612">
                <a:tc>
                  <a:txBody>
                    <a:bodyPr/>
                    <a:lstStyle/>
                    <a:p>
                      <a:r>
                        <a:rPr lang="en-NZ" sz="1900" dirty="0" smtClean="0">
                          <a:ln>
                            <a:noFill/>
                          </a:ln>
                          <a:solidFill>
                            <a:schemeClr val="bg1"/>
                          </a:solidFill>
                          <a:latin typeface="+mj-lt"/>
                        </a:rPr>
                        <a:t>Object </a:t>
                      </a:r>
                      <a:r>
                        <a:rPr lang="en-NZ" sz="1900" baseline="0" dirty="0" smtClean="0">
                          <a:ln>
                            <a:noFill/>
                          </a:ln>
                          <a:solidFill>
                            <a:schemeClr val="bg1"/>
                          </a:solidFill>
                          <a:latin typeface="+mj-lt"/>
                        </a:rPr>
                        <a:t>index</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17 bits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4"/>
                  </a:ext>
                </a:extLst>
              </a:tr>
              <a:tr h="689625">
                <a:tc>
                  <a:txBody>
                    <a:bodyPr/>
                    <a:lstStyle/>
                    <a:p>
                      <a:r>
                        <a:rPr lang="en-NZ" sz="1900" dirty="0" smtClean="0">
                          <a:ln>
                            <a:noFill/>
                          </a:ln>
                          <a:solidFill>
                            <a:schemeClr val="bg1"/>
                          </a:solidFill>
                          <a:latin typeface="+mj-lt"/>
                        </a:rPr>
                        <a:t>Parent &amp; child </a:t>
                      </a:r>
                    </a:p>
                    <a:p>
                      <a:r>
                        <a:rPr lang="en-NZ" sz="1900" dirty="0" smtClean="0">
                          <a:ln>
                            <a:noFill/>
                          </a:ln>
                          <a:solidFill>
                            <a:schemeClr val="bg1"/>
                          </a:solidFill>
                          <a:latin typeface="+mj-lt"/>
                        </a:rPr>
                        <a:t>bounds indices</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2 @ 15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5"/>
                  </a:ext>
                </a:extLst>
              </a:tr>
              <a:tr h="404791">
                <a:tc>
                  <a:txBody>
                    <a:bodyPr/>
                    <a:lstStyle/>
                    <a:p>
                      <a:r>
                        <a:rPr lang="en-NZ" sz="1900" dirty="0" smtClean="0">
                          <a:ln>
                            <a:noFill/>
                          </a:ln>
                          <a:solidFill>
                            <a:schemeClr val="bg1"/>
                          </a:solidFill>
                          <a:latin typeface="+mj-lt"/>
                        </a:rPr>
                        <a:t>Matrix</a:t>
                      </a:r>
                      <a:r>
                        <a:rPr lang="en-NZ" sz="1900" baseline="0" dirty="0" smtClean="0">
                          <a:ln>
                            <a:noFill/>
                          </a:ln>
                          <a:solidFill>
                            <a:schemeClr val="bg1"/>
                          </a:solidFill>
                          <a:latin typeface="+mj-lt"/>
                        </a:rPr>
                        <a:t> index</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14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6"/>
                  </a:ext>
                </a:extLst>
              </a:tr>
              <a:tr h="205754">
                <a:tc>
                  <a:txBody>
                    <a:bodyPr/>
                    <a:lstStyle/>
                    <a:p>
                      <a:r>
                        <a:rPr lang="en-NZ" sz="1900" dirty="0" smtClean="0">
                          <a:ln>
                            <a:noFill/>
                          </a:ln>
                          <a:solidFill>
                            <a:schemeClr val="bg1"/>
                          </a:solidFill>
                          <a:latin typeface="+mj-lt"/>
                        </a:rPr>
                        <a:t>Parent LOD range</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2 @ 12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7"/>
                  </a:ext>
                </a:extLst>
              </a:tr>
              <a:tr h="205754">
                <a:tc>
                  <a:txBody>
                    <a:bodyPr/>
                    <a:lstStyle/>
                    <a:p>
                      <a:r>
                        <a:rPr lang="en-NZ" sz="1900" dirty="0" smtClean="0">
                          <a:ln>
                            <a:noFill/>
                          </a:ln>
                          <a:solidFill>
                            <a:schemeClr val="bg1"/>
                          </a:solidFill>
                          <a:latin typeface="+mj-lt"/>
                        </a:rPr>
                        <a:t>Child LOD range</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ln>
                            <a:noFill/>
                          </a:ln>
                          <a:solidFill>
                            <a:schemeClr val="bg1"/>
                          </a:solidFill>
                          <a:latin typeface="+mj-lt"/>
                        </a:rPr>
                        <a:t>2 @ 12 bits</a:t>
                      </a:r>
                      <a:endParaRPr lang="en-NZ" sz="1900" dirty="0">
                        <a:ln>
                          <a:noFill/>
                        </a:ln>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8"/>
                  </a:ext>
                </a:extLst>
              </a:tr>
              <a:tr h="404791">
                <a:tc>
                  <a:txBody>
                    <a:bodyPr/>
                    <a:lstStyle/>
                    <a:p>
                      <a:r>
                        <a:rPr lang="en-NZ" sz="1900" b="1" dirty="0" smtClean="0">
                          <a:ln>
                            <a:noFill/>
                          </a:ln>
                          <a:solidFill>
                            <a:srgbClr val="C00000"/>
                          </a:solidFill>
                          <a:latin typeface="+mj-lt"/>
                        </a:rPr>
                        <a:t>Future proofing</a:t>
                      </a:r>
                      <a:endParaRPr lang="en-NZ" sz="1900" b="1" dirty="0">
                        <a:ln>
                          <a:noFill/>
                        </a:ln>
                        <a:solidFill>
                          <a:srgbClr val="C00000"/>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b="1" dirty="0" smtClean="0">
                          <a:ln>
                            <a:noFill/>
                          </a:ln>
                          <a:solidFill>
                            <a:srgbClr val="C00000"/>
                          </a:solidFill>
                          <a:latin typeface="+mj-lt"/>
                        </a:rPr>
                        <a:t>2 whole bits</a:t>
                      </a:r>
                      <a:endParaRPr lang="en-NZ" sz="1900" b="1" dirty="0">
                        <a:ln>
                          <a:noFill/>
                        </a:ln>
                        <a:solidFill>
                          <a:srgbClr val="C00000"/>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9"/>
                  </a:ext>
                </a:extLst>
              </a:tr>
              <a:tr h="404791">
                <a:tc gridSpan="2">
                  <a:txBody>
                    <a:bodyPr/>
                    <a:lstStyle/>
                    <a:p>
                      <a:pPr algn="r"/>
                      <a:r>
                        <a:rPr lang="en-NZ" sz="1900" dirty="0" smtClean="0">
                          <a:ln>
                            <a:noFill/>
                          </a:ln>
                          <a:solidFill>
                            <a:schemeClr val="bg1"/>
                          </a:solidFill>
                          <a:latin typeface="+mj-lt"/>
                        </a:rPr>
                        <a:t>16 bytes</a:t>
                      </a:r>
                      <a:endParaRPr lang="en-NZ" sz="1900" dirty="0">
                        <a:ln>
                          <a:noFill/>
                        </a:ln>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sz="1900" dirty="0">
                        <a:ln>
                          <a:noFill/>
                        </a:ln>
                        <a:solidFill>
                          <a:schemeClr val="bg1"/>
                        </a:solidFill>
                        <a:latin typeface="+mj-lt"/>
                      </a:endParaRPr>
                    </a:p>
                  </a:txBody>
                  <a:tcPr marL="121904" marR="121904" marT="60974" marB="60974" anchor="ctr">
                    <a:lnL w="28575"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10"/>
                  </a:ext>
                </a:extLst>
              </a:tr>
            </a:tbl>
          </a:graphicData>
        </a:graphic>
      </p:graphicFrame>
    </p:spTree>
    <p:extLst>
      <p:ext uri="{BB962C8B-B14F-4D97-AF65-F5344CB8AC3E}">
        <p14:creationId xmlns:p14="http://schemas.microsoft.com/office/powerpoint/2010/main" val="280515572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Low level data: </a:t>
            </a:r>
            <a:r>
              <a:rPr lang="en-NZ" dirty="0" err="1" smtClean="0"/>
              <a:t>QuerySetup</a:t>
            </a:r>
            <a:r>
              <a:rPr lang="en-NZ" dirty="0" smtClean="0"/>
              <a:t>/</a:t>
            </a:r>
            <a:r>
              <a:rPr lang="en-NZ" dirty="0" err="1" smtClean="0"/>
              <a:t>QueryObject</a:t>
            </a:r>
            <a:endParaRPr lang="en-NZ" dirty="0"/>
          </a:p>
        </p:txBody>
      </p:sp>
      <p:sp>
        <p:nvSpPr>
          <p:cNvPr id="3" name="Content Placeholder 2"/>
          <p:cNvSpPr>
            <a:spLocks noGrp="1"/>
          </p:cNvSpPr>
          <p:nvPr>
            <p:ph idx="1"/>
          </p:nvPr>
        </p:nvSpPr>
        <p:spPr>
          <a:xfrm>
            <a:off x="4165058" y="1498947"/>
            <a:ext cx="7901561" cy="5203330"/>
          </a:xfrm>
        </p:spPr>
        <p:txBody>
          <a:bodyPr>
            <a:normAutofit/>
          </a:bodyPr>
          <a:lstStyle/>
          <a:p>
            <a:r>
              <a:rPr lang="en-NZ" dirty="0" smtClean="0"/>
              <a:t>Both stored exactly once per tile</a:t>
            </a:r>
          </a:p>
          <a:p>
            <a:pPr lvl="1"/>
            <a:r>
              <a:rPr lang="en-NZ" dirty="0" smtClean="0"/>
              <a:t>Packing much less important</a:t>
            </a:r>
          </a:p>
          <a:p>
            <a:r>
              <a:rPr lang="en-NZ" dirty="0" smtClean="0"/>
              <a:t>Renderer uses camera-relative </a:t>
            </a:r>
            <a:r>
              <a:rPr lang="en-NZ" i="1" dirty="0" smtClean="0"/>
              <a:t>floating space</a:t>
            </a:r>
          </a:p>
          <a:p>
            <a:pPr lvl="1"/>
            <a:r>
              <a:rPr lang="en-NZ" dirty="0" smtClean="0"/>
              <a:t>Store snapped integer position for objects</a:t>
            </a:r>
          </a:p>
          <a:p>
            <a:pPr lvl="1"/>
            <a:r>
              <a:rPr lang="en-NZ" dirty="0" smtClean="0"/>
              <a:t>Object-to-snapped matrix relative</a:t>
            </a:r>
            <a:r>
              <a:rPr lang="en-NZ" baseline="0" dirty="0" smtClean="0"/>
              <a:t> to that</a:t>
            </a:r>
          </a:p>
          <a:p>
            <a:pPr lvl="1"/>
            <a:r>
              <a:rPr lang="en-NZ" dirty="0" smtClean="0"/>
              <a:t>Construct and output object-to-floating</a:t>
            </a:r>
          </a:p>
          <a:p>
            <a:pPr lvl="2"/>
            <a:r>
              <a:rPr lang="en-NZ" dirty="0" smtClean="0"/>
              <a:t>Maintaining precision far from origin</a:t>
            </a:r>
          </a:p>
          <a:p>
            <a:r>
              <a:rPr lang="en-NZ" dirty="0" smtClean="0"/>
              <a:t>Setup has accurate vertex bounds for geometry</a:t>
            </a:r>
          </a:p>
          <a:p>
            <a:pPr lvl="1"/>
            <a:r>
              <a:rPr lang="en-NZ" dirty="0" smtClean="0"/>
              <a:t>LOD bounds are always an overestimate</a:t>
            </a:r>
          </a:p>
          <a:p>
            <a:pPr lvl="1"/>
            <a:r>
              <a:rPr lang="en-NZ" dirty="0" smtClean="0"/>
              <a:t>Aggregated across LODs, stored in object space</a:t>
            </a:r>
          </a:p>
        </p:txBody>
      </p:sp>
      <p:graphicFrame>
        <p:nvGraphicFramePr>
          <p:cNvPr id="6" name="Table 5"/>
          <p:cNvGraphicFramePr>
            <a:graphicFrameLocks noGrp="1"/>
          </p:cNvGraphicFramePr>
          <p:nvPr>
            <p:extLst>
              <p:ext uri="{D42A27DB-BD31-4B8C-83A1-F6EECF244321}">
                <p14:modId xmlns:p14="http://schemas.microsoft.com/office/powerpoint/2010/main" val="3543945650"/>
              </p:ext>
            </p:extLst>
          </p:nvPr>
        </p:nvGraphicFramePr>
        <p:xfrm>
          <a:off x="406347" y="1498947"/>
          <a:ext cx="3352364" cy="2057540"/>
        </p:xfrm>
        <a:graphic>
          <a:graphicData uri="http://schemas.openxmlformats.org/drawingml/2006/table">
            <a:tbl>
              <a:tblPr firstRow="1" lastRow="1" bandRow="1">
                <a:tableStyleId>{7E9639D4-E3E2-4D34-9284-5A2195B3D0D7}</a:tableStyleId>
              </a:tblPr>
              <a:tblGrid>
                <a:gridCol w="2234909">
                  <a:extLst>
                    <a:ext uri="{9D8B030D-6E8A-4147-A177-3AD203B41FA5}">
                      <a16:colId xmlns:a16="http://schemas.microsoft.com/office/drawing/2014/main" val="20000"/>
                    </a:ext>
                  </a:extLst>
                </a:gridCol>
                <a:gridCol w="1117455">
                  <a:extLst>
                    <a:ext uri="{9D8B030D-6E8A-4147-A177-3AD203B41FA5}">
                      <a16:colId xmlns:a16="http://schemas.microsoft.com/office/drawing/2014/main" val="20001"/>
                    </a:ext>
                  </a:extLst>
                </a:gridCol>
              </a:tblGrid>
              <a:tr h="406494">
                <a:tc gridSpan="2">
                  <a:txBody>
                    <a:bodyPr/>
                    <a:lstStyle/>
                    <a:p>
                      <a:r>
                        <a:rPr lang="en-NZ" sz="1900" dirty="0" err="1" smtClean="0">
                          <a:latin typeface="+mj-lt"/>
                        </a:rPr>
                        <a:t>QueryObject</a:t>
                      </a:r>
                      <a:endParaRPr lang="en-NZ" sz="1900" dirty="0" smtClean="0">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dirty="0"/>
                    </a:p>
                  </a:txBody>
                  <a:tcPr>
                    <a:lnL w="381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6600"/>
                    </a:solidFill>
                  </a:tcPr>
                </a:tc>
                <a:extLst>
                  <a:ext uri="{0D108BD9-81ED-4DB2-BD59-A6C34878D82A}">
                    <a16:rowId xmlns:a16="http://schemas.microsoft.com/office/drawing/2014/main" val="10000"/>
                  </a:ext>
                </a:extLst>
              </a:tr>
              <a:tr h="0">
                <a:tc>
                  <a:txBody>
                    <a:bodyPr/>
                    <a:lstStyle/>
                    <a:p>
                      <a:r>
                        <a:rPr lang="en-NZ" sz="1900" dirty="0" smtClean="0">
                          <a:solidFill>
                            <a:schemeClr val="bg1"/>
                          </a:solidFill>
                          <a:latin typeface="+mj-lt"/>
                        </a:rPr>
                        <a:t>Object to snapped</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48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1"/>
                  </a:ext>
                </a:extLst>
              </a:tr>
              <a:tr h="0">
                <a:tc>
                  <a:txBody>
                    <a:bodyPr/>
                    <a:lstStyle/>
                    <a:p>
                      <a:r>
                        <a:rPr lang="en-NZ" sz="1900" dirty="0" smtClean="0">
                          <a:solidFill>
                            <a:schemeClr val="bg1"/>
                          </a:solidFill>
                          <a:latin typeface="+mj-lt"/>
                        </a:rPr>
                        <a:t>Snapped position</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12 bytes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2"/>
                  </a:ext>
                </a:extLst>
              </a:tr>
              <a:tr h="0">
                <a:tc>
                  <a:txBody>
                    <a:bodyPr/>
                    <a:lstStyle/>
                    <a:p>
                      <a:r>
                        <a:rPr lang="en-NZ" sz="1900" dirty="0" smtClean="0">
                          <a:solidFill>
                            <a:schemeClr val="bg1"/>
                          </a:solidFill>
                          <a:latin typeface="+mj-lt"/>
                        </a:rPr>
                        <a:t>LOD scale, flags</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4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3"/>
                  </a:ext>
                </a:extLst>
              </a:tr>
              <a:tr h="406494">
                <a:tc>
                  <a:txBody>
                    <a:bodyPr/>
                    <a:lstStyle/>
                    <a:p>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64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4"/>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2324676389"/>
              </p:ext>
            </p:extLst>
          </p:nvPr>
        </p:nvGraphicFramePr>
        <p:xfrm>
          <a:off x="406347" y="4149884"/>
          <a:ext cx="3352364" cy="1646032"/>
        </p:xfrm>
        <a:graphic>
          <a:graphicData uri="http://schemas.openxmlformats.org/drawingml/2006/table">
            <a:tbl>
              <a:tblPr firstRow="1" lastRow="1" bandRow="1">
                <a:tableStyleId>{7E9639D4-E3E2-4D34-9284-5A2195B3D0D7}</a:tableStyleId>
              </a:tblPr>
              <a:tblGrid>
                <a:gridCol w="2234909">
                  <a:extLst>
                    <a:ext uri="{9D8B030D-6E8A-4147-A177-3AD203B41FA5}">
                      <a16:colId xmlns:a16="http://schemas.microsoft.com/office/drawing/2014/main" val="20000"/>
                    </a:ext>
                  </a:extLst>
                </a:gridCol>
                <a:gridCol w="1117455">
                  <a:extLst>
                    <a:ext uri="{9D8B030D-6E8A-4147-A177-3AD203B41FA5}">
                      <a16:colId xmlns:a16="http://schemas.microsoft.com/office/drawing/2014/main" val="20001"/>
                    </a:ext>
                  </a:extLst>
                </a:gridCol>
              </a:tblGrid>
              <a:tr h="411508">
                <a:tc gridSpan="2">
                  <a:txBody>
                    <a:bodyPr/>
                    <a:lstStyle/>
                    <a:p>
                      <a:r>
                        <a:rPr lang="en-NZ" sz="1900" dirty="0" err="1" smtClean="0">
                          <a:latin typeface="+mj-lt"/>
                        </a:rPr>
                        <a:t>QuerySetup</a:t>
                      </a:r>
                      <a:endParaRPr lang="en-NZ" sz="1900" dirty="0" smtClean="0">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dirty="0"/>
                    </a:p>
                  </a:txBody>
                  <a:tcPr>
                    <a:lnL w="381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6600"/>
                    </a:solidFill>
                  </a:tcPr>
                </a:tc>
                <a:extLst>
                  <a:ext uri="{0D108BD9-81ED-4DB2-BD59-A6C34878D82A}">
                    <a16:rowId xmlns:a16="http://schemas.microsoft.com/office/drawing/2014/main" val="10000"/>
                  </a:ext>
                </a:extLst>
              </a:tr>
              <a:tr h="0">
                <a:tc>
                  <a:txBody>
                    <a:bodyPr/>
                    <a:lstStyle/>
                    <a:p>
                      <a:r>
                        <a:rPr lang="en-NZ" sz="1900" dirty="0" smtClean="0">
                          <a:solidFill>
                            <a:schemeClr val="bg1"/>
                          </a:solidFill>
                          <a:latin typeface="+mj-lt"/>
                        </a:rPr>
                        <a:t>Local bounds</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24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1"/>
                  </a:ext>
                </a:extLst>
              </a:tr>
              <a:tr h="0">
                <a:tc>
                  <a:txBody>
                    <a:bodyPr/>
                    <a:lstStyle/>
                    <a:p>
                      <a:r>
                        <a:rPr lang="en-NZ" sz="1900" dirty="0" smtClean="0">
                          <a:solidFill>
                            <a:schemeClr val="bg1"/>
                          </a:solidFill>
                          <a:latin typeface="+mj-lt"/>
                        </a:rPr>
                        <a:t>CPU pointer</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8 bytes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2"/>
                  </a:ext>
                </a:extLst>
              </a:tr>
              <a:tr h="406494">
                <a:tc>
                  <a:txBody>
                    <a:bodyPr/>
                    <a:lstStyle/>
                    <a:p>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32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8653859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Building tiles: Loading</a:t>
            </a:r>
            <a:endParaRPr lang="en-NZ" dirty="0"/>
          </a:p>
        </p:txBody>
      </p:sp>
      <p:sp>
        <p:nvSpPr>
          <p:cNvPr id="3" name="Content Placeholder 2"/>
          <p:cNvSpPr>
            <a:spLocks noGrp="1"/>
          </p:cNvSpPr>
          <p:nvPr>
            <p:ph idx="1"/>
          </p:nvPr>
        </p:nvSpPr>
        <p:spPr/>
        <p:txBody>
          <a:bodyPr/>
          <a:lstStyle/>
          <a:p>
            <a:r>
              <a:rPr lang="en-NZ" dirty="0" smtClean="0"/>
              <a:t>On streaming thread:</a:t>
            </a:r>
          </a:p>
          <a:p>
            <a:pPr lvl="1"/>
            <a:r>
              <a:rPr lang="en-NZ" dirty="0" smtClean="0"/>
              <a:t>Split adds into multiple </a:t>
            </a:r>
            <a:r>
              <a:rPr lang="en-NZ" dirty="0" err="1" smtClean="0"/>
              <a:t>StaticTiles</a:t>
            </a:r>
            <a:r>
              <a:rPr lang="en-NZ" dirty="0" smtClean="0"/>
              <a:t> if change is large</a:t>
            </a:r>
          </a:p>
          <a:p>
            <a:pPr lvl="1"/>
            <a:r>
              <a:rPr lang="en-NZ" dirty="0" smtClean="0"/>
              <a:t>Add objects to “orphan” tile if change is small</a:t>
            </a:r>
          </a:p>
          <a:p>
            <a:pPr lvl="1"/>
            <a:r>
              <a:rPr lang="en-NZ" dirty="0" smtClean="0"/>
              <a:t>Add/remove sets </a:t>
            </a:r>
            <a:r>
              <a:rPr lang="en-NZ" dirty="0"/>
              <a:t>match, so remove </a:t>
            </a:r>
            <a:r>
              <a:rPr lang="en-NZ" dirty="0" smtClean="0"/>
              <a:t>whole tiles (apart from orphans)</a:t>
            </a:r>
            <a:endParaRPr lang="en-NZ" dirty="0"/>
          </a:p>
          <a:p>
            <a:pPr lvl="1"/>
            <a:r>
              <a:rPr lang="en-NZ" dirty="0" smtClean="0"/>
              <a:t>Aim to get consistent tile size for load balancing</a:t>
            </a:r>
            <a:r>
              <a:rPr lang="en-NZ" baseline="0" dirty="0" smtClean="0"/>
              <a:t> &amp; scaling</a:t>
            </a:r>
            <a:endParaRPr lang="en-NZ" dirty="0" smtClean="0"/>
          </a:p>
          <a:p>
            <a:pPr lvl="1"/>
            <a:r>
              <a:rPr lang="en-NZ" dirty="0" smtClean="0"/>
              <a:t>Generate spatial partition, fill buffers</a:t>
            </a:r>
            <a:endParaRPr lang="en-NZ" baseline="0" dirty="0" smtClean="0"/>
          </a:p>
          <a:p>
            <a:pPr lvl="0"/>
            <a:r>
              <a:rPr lang="en-NZ" baseline="0" dirty="0" smtClean="0"/>
              <a:t>On main thread:</a:t>
            </a:r>
          </a:p>
          <a:p>
            <a:pPr lvl="1"/>
            <a:r>
              <a:rPr lang="en-NZ" dirty="0" smtClean="0"/>
              <a:t>Just make ready tiles active</a:t>
            </a:r>
          </a:p>
          <a:p>
            <a:pPr lvl="1"/>
            <a:r>
              <a:rPr lang="en-NZ" b="1" dirty="0" smtClean="0">
                <a:solidFill>
                  <a:srgbClr val="C00000"/>
                </a:solidFill>
              </a:rPr>
              <a:t>No heavy lifting - avoid streaming hitches</a:t>
            </a:r>
            <a:endParaRPr lang="en-NZ" dirty="0" smtClean="0"/>
          </a:p>
        </p:txBody>
      </p:sp>
    </p:spTree>
    <p:extLst>
      <p:ext uri="{BB962C8B-B14F-4D97-AF65-F5344CB8AC3E}">
        <p14:creationId xmlns:p14="http://schemas.microsoft.com/office/powerpoint/2010/main" val="35935655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Building tiles: Spatial partition</a:t>
            </a:r>
            <a:endParaRPr lang="en-NZ" dirty="0"/>
          </a:p>
        </p:txBody>
      </p:sp>
      <p:sp>
        <p:nvSpPr>
          <p:cNvPr id="3" name="Content Placeholder 2"/>
          <p:cNvSpPr>
            <a:spLocks noGrp="1"/>
          </p:cNvSpPr>
          <p:nvPr>
            <p:ph idx="1"/>
          </p:nvPr>
        </p:nvSpPr>
        <p:spPr/>
        <p:txBody>
          <a:bodyPr/>
          <a:lstStyle/>
          <a:p>
            <a:pPr lvl="0"/>
            <a:r>
              <a:rPr lang="en-NZ" dirty="0" smtClean="0"/>
              <a:t>Use tiles as first level of partition</a:t>
            </a:r>
          </a:p>
          <a:p>
            <a:pPr lvl="1"/>
            <a:r>
              <a:rPr lang="en-NZ" dirty="0" smtClean="0"/>
              <a:t>Generally spatially coherent already</a:t>
            </a:r>
          </a:p>
          <a:p>
            <a:pPr lvl="0"/>
            <a:r>
              <a:rPr lang="en-NZ" dirty="0" smtClean="0"/>
              <a:t>Create spatial+ partition within each tile</a:t>
            </a:r>
          </a:p>
          <a:p>
            <a:pPr lvl="1"/>
            <a:r>
              <a:rPr lang="en-NZ" dirty="0" smtClean="0"/>
              <a:t>Sort instances by filter, LOD range and </a:t>
            </a:r>
            <a:r>
              <a:rPr lang="en-NZ" i="1" dirty="0" smtClean="0"/>
              <a:t>Morton number</a:t>
            </a:r>
          </a:p>
          <a:p>
            <a:pPr lvl="1"/>
            <a:r>
              <a:rPr lang="en-NZ" dirty="0"/>
              <a:t>Filter allows rejection of entire clusters on CPU</a:t>
            </a:r>
          </a:p>
          <a:p>
            <a:pPr lvl="1"/>
            <a:r>
              <a:rPr lang="en-NZ" dirty="0" smtClean="0"/>
              <a:t>LOD range does the same thing for e.g. detailed dense areas</a:t>
            </a:r>
          </a:p>
          <a:p>
            <a:pPr lvl="1"/>
            <a:r>
              <a:rPr lang="en-NZ" dirty="0" smtClean="0"/>
              <a:t>Morton numbers provide reasonable spatial coherence</a:t>
            </a:r>
          </a:p>
          <a:p>
            <a:pPr lvl="0"/>
            <a:r>
              <a:rPr lang="en-NZ" dirty="0" smtClean="0"/>
              <a:t>Sort keys define </a:t>
            </a:r>
            <a:r>
              <a:rPr lang="en-NZ" i="1" dirty="0" smtClean="0"/>
              <a:t>clusters</a:t>
            </a:r>
          </a:p>
          <a:p>
            <a:pPr lvl="1"/>
            <a:r>
              <a:rPr lang="en-NZ" i="0" dirty="0" smtClean="0"/>
              <a:t>Along with minimum size</a:t>
            </a:r>
          </a:p>
          <a:p>
            <a:pPr lvl="1"/>
            <a:r>
              <a:rPr lang="en-NZ" b="1" dirty="0" smtClean="0">
                <a:solidFill>
                  <a:srgbClr val="C00000"/>
                </a:solidFill>
              </a:rPr>
              <a:t>Clusters map 1:1 to compute jobs</a:t>
            </a:r>
            <a:endParaRPr lang="en-NZ" b="1" i="0" dirty="0" smtClean="0">
              <a:solidFill>
                <a:srgbClr val="C00000"/>
              </a:solidFill>
            </a:endParaRPr>
          </a:p>
        </p:txBody>
      </p:sp>
    </p:spTree>
    <p:extLst>
      <p:ext uri="{BB962C8B-B14F-4D97-AF65-F5344CB8AC3E}">
        <p14:creationId xmlns:p14="http://schemas.microsoft.com/office/powerpoint/2010/main" val="422872088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lnSpcReduction="10000"/>
          </a:bodyPr>
          <a:lstStyle/>
          <a:p>
            <a:r>
              <a:rPr lang="en-NZ" dirty="0" smtClean="0"/>
              <a:t>Simple but useful concept</a:t>
            </a:r>
          </a:p>
          <a:p>
            <a:pPr lvl="1"/>
            <a:r>
              <a:rPr lang="en-NZ" dirty="0" smtClean="0"/>
              <a:t>Quantise position to integers</a:t>
            </a:r>
          </a:p>
          <a:p>
            <a:pPr lvl="1"/>
            <a:r>
              <a:rPr lang="en-NZ" dirty="0" smtClean="0"/>
              <a:t>Interleave components bit-by-bit</a:t>
            </a:r>
          </a:p>
          <a:p>
            <a:pPr lvl="1"/>
            <a:r>
              <a:rPr lang="en-NZ" dirty="0" smtClean="0"/>
              <a:t>Generates a 1D Z-order curve from N-dimensional points</a:t>
            </a:r>
          </a:p>
          <a:p>
            <a:pPr lvl="1"/>
            <a:r>
              <a:rPr lang="en-NZ" dirty="0" smtClean="0"/>
              <a:t>In 3D, equivalent to building an </a:t>
            </a:r>
            <a:r>
              <a:rPr lang="en-NZ" dirty="0" err="1" smtClean="0"/>
              <a:t>octree</a:t>
            </a:r>
            <a:endParaRPr lang="en-NZ" dirty="0" smtClean="0"/>
          </a:p>
          <a:p>
            <a:r>
              <a:rPr lang="en-NZ" dirty="0" smtClean="0"/>
              <a:t>Morton numbers close?</a:t>
            </a:r>
          </a:p>
          <a:p>
            <a:pPr lvl="1"/>
            <a:r>
              <a:rPr lang="en-NZ" dirty="0" smtClean="0"/>
              <a:t>Positions are close (mostly)</a:t>
            </a:r>
          </a:p>
          <a:p>
            <a:pPr lvl="1"/>
            <a:r>
              <a:rPr lang="en-NZ" dirty="0" smtClean="0"/>
              <a:t>And vice-versa</a:t>
            </a:r>
          </a:p>
          <a:p>
            <a:r>
              <a:rPr lang="en-NZ" dirty="0" smtClean="0"/>
              <a:t>Can compute fairly quickly with bit tricks</a:t>
            </a:r>
          </a:p>
          <a:p>
            <a:pPr lvl="1"/>
            <a:r>
              <a:rPr lang="en-NZ" dirty="0" smtClean="0"/>
              <a:t>Spread bits of each component by two	</a:t>
            </a:r>
          </a:p>
          <a:p>
            <a:r>
              <a:rPr lang="en-NZ" dirty="0" smtClean="0"/>
              <a:t>Useful for quick and dirty spatial structure</a:t>
            </a:r>
          </a:p>
          <a:p>
            <a:pPr lvl="1"/>
            <a:r>
              <a:rPr lang="en-NZ" dirty="0" smtClean="0"/>
              <a:t>Hilbert curve has better locality, but more expensive to compute</a:t>
            </a:r>
            <a:endParaRPr lang="en-NZ" dirty="0"/>
          </a:p>
        </p:txBody>
      </p:sp>
      <p:sp>
        <p:nvSpPr>
          <p:cNvPr id="2" name="Title 1"/>
          <p:cNvSpPr>
            <a:spLocks noGrp="1"/>
          </p:cNvSpPr>
          <p:nvPr>
            <p:ph type="title"/>
          </p:nvPr>
        </p:nvSpPr>
        <p:spPr/>
        <p:txBody>
          <a:bodyPr/>
          <a:lstStyle/>
          <a:p>
            <a:r>
              <a:rPr lang="en-NZ" dirty="0" smtClean="0"/>
              <a:t>Aside: Morton numbers</a:t>
            </a:r>
            <a:endParaRPr lang="en-NZ" dirty="0"/>
          </a:p>
        </p:txBody>
      </p:sp>
      <p:sp>
        <p:nvSpPr>
          <p:cNvPr id="16" name="TextBox 15"/>
          <p:cNvSpPr txBox="1"/>
          <p:nvPr/>
        </p:nvSpPr>
        <p:spPr>
          <a:xfrm>
            <a:off x="8162605" y="2916459"/>
            <a:ext cx="360044" cy="461665"/>
          </a:xfrm>
          <a:prstGeom prst="rect">
            <a:avLst/>
          </a:prstGeom>
          <a:noFill/>
        </p:spPr>
        <p:txBody>
          <a:bodyPr wrap="square" rtlCol="0">
            <a:spAutoFit/>
          </a:bodyPr>
          <a:lstStyle/>
          <a:p>
            <a:r>
              <a:rPr lang="en-NZ" sz="2400" b="1" dirty="0" smtClean="0">
                <a:solidFill>
                  <a:srgbClr val="C00000"/>
                </a:solidFill>
                <a:latin typeface="+mj-lt"/>
              </a:rPr>
              <a:t>0</a:t>
            </a:r>
            <a:endParaRPr lang="en-NZ" sz="2400" b="1" dirty="0">
              <a:solidFill>
                <a:srgbClr val="C00000"/>
              </a:solidFill>
              <a:latin typeface="+mj-lt"/>
            </a:endParaRPr>
          </a:p>
        </p:txBody>
      </p:sp>
      <p:sp>
        <p:nvSpPr>
          <p:cNvPr id="17" name="TextBox 16"/>
          <p:cNvSpPr txBox="1"/>
          <p:nvPr/>
        </p:nvSpPr>
        <p:spPr>
          <a:xfrm>
            <a:off x="11005824" y="5481300"/>
            <a:ext cx="654369" cy="461665"/>
          </a:xfrm>
          <a:prstGeom prst="rect">
            <a:avLst/>
          </a:prstGeom>
          <a:noFill/>
        </p:spPr>
        <p:txBody>
          <a:bodyPr wrap="square" rtlCol="0">
            <a:spAutoFit/>
          </a:bodyPr>
          <a:lstStyle/>
          <a:p>
            <a:r>
              <a:rPr lang="en-NZ" sz="2400" b="1" dirty="0" smtClean="0">
                <a:solidFill>
                  <a:srgbClr val="C00000"/>
                </a:solidFill>
                <a:latin typeface="+mj-lt"/>
              </a:rPr>
              <a:t>63</a:t>
            </a:r>
            <a:endParaRPr lang="en-NZ" sz="2400" b="1" dirty="0">
              <a:solidFill>
                <a:srgbClr val="C00000"/>
              </a:solidFill>
              <a:latin typeface="+mj-lt"/>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794" y="3069749"/>
            <a:ext cx="2753040" cy="2746950"/>
          </a:xfrm>
          <a:prstGeom prst="rect">
            <a:avLst/>
          </a:prstGeom>
        </p:spPr>
      </p:pic>
    </p:spTree>
    <p:extLst>
      <p:ext uri="{BB962C8B-B14F-4D97-AF65-F5344CB8AC3E}">
        <p14:creationId xmlns:p14="http://schemas.microsoft.com/office/powerpoint/2010/main" val="12829259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CPU job for query</a:t>
            </a:r>
            <a:endParaRPr lang="en-NZ" dirty="0"/>
          </a:p>
        </p:txBody>
      </p:sp>
      <p:sp>
        <p:nvSpPr>
          <p:cNvPr id="3" name="Content Placeholder 2"/>
          <p:cNvSpPr>
            <a:spLocks noGrp="1"/>
          </p:cNvSpPr>
          <p:nvPr>
            <p:ph idx="1"/>
          </p:nvPr>
        </p:nvSpPr>
        <p:spPr>
          <a:xfrm>
            <a:off x="685006" y="1116288"/>
            <a:ext cx="11381612" cy="3393642"/>
          </a:xfrm>
        </p:spPr>
        <p:txBody>
          <a:bodyPr/>
          <a:lstStyle/>
          <a:p>
            <a:r>
              <a:rPr lang="en-NZ" dirty="0" smtClean="0"/>
              <a:t>Run one CPU job per static query</a:t>
            </a:r>
          </a:p>
          <a:p>
            <a:pPr lvl="1"/>
            <a:r>
              <a:rPr lang="en-NZ" dirty="0" smtClean="0"/>
              <a:t>Part of overall job graph for visibility query</a:t>
            </a:r>
          </a:p>
          <a:p>
            <a:pPr lvl="1"/>
            <a:r>
              <a:rPr lang="en-NZ" dirty="0" smtClean="0"/>
              <a:t>In parallel with existing CPU jobs for dynamic query</a:t>
            </a:r>
          </a:p>
          <a:p>
            <a:r>
              <a:rPr lang="en-NZ" dirty="0" smtClean="0"/>
              <a:t>Test tile and cluster visibility on CPU</a:t>
            </a:r>
          </a:p>
          <a:p>
            <a:r>
              <a:rPr lang="en-NZ" dirty="0" smtClean="0"/>
              <a:t>Kick one compute job for each visible cluster</a:t>
            </a:r>
          </a:p>
          <a:p>
            <a:r>
              <a:rPr lang="en-NZ" dirty="0" smtClean="0"/>
              <a:t>CPU job waits for GPU jobs</a:t>
            </a:r>
          </a:p>
        </p:txBody>
      </p:sp>
      <p:sp>
        <p:nvSpPr>
          <p:cNvPr id="4" name="Rectangle 3"/>
          <p:cNvSpPr/>
          <p:nvPr/>
        </p:nvSpPr>
        <p:spPr>
          <a:xfrm>
            <a:off x="3214846" y="4509929"/>
            <a:ext cx="3240405" cy="360045"/>
          </a:xfrm>
          <a:prstGeom prst="rect">
            <a:avLst/>
          </a:prstGeom>
          <a:solidFill>
            <a:schemeClr val="accent1">
              <a:lumMod val="50000"/>
            </a:schemeClr>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2400" b="1" dirty="0" smtClean="0"/>
              <a:t>Process tiles/clusters</a:t>
            </a:r>
            <a:endParaRPr lang="en-NZ" b="1" dirty="0"/>
          </a:p>
        </p:txBody>
      </p:sp>
      <p:sp>
        <p:nvSpPr>
          <p:cNvPr id="5" name="Rectangle 4"/>
          <p:cNvSpPr/>
          <p:nvPr/>
        </p:nvSpPr>
        <p:spPr>
          <a:xfrm>
            <a:off x="8920163" y="4509929"/>
            <a:ext cx="2798331" cy="360045"/>
          </a:xfrm>
          <a:prstGeom prst="rect">
            <a:avLst/>
          </a:prstGeom>
          <a:noFill/>
          <a:ln w="28575">
            <a:prstDash val="sys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2400" b="1" dirty="0" smtClean="0"/>
              <a:t>Sort and render</a:t>
            </a:r>
            <a:endParaRPr lang="en-NZ" sz="2400" b="1" dirty="0"/>
          </a:p>
        </p:txBody>
      </p:sp>
      <p:sp>
        <p:nvSpPr>
          <p:cNvPr id="6" name="Rectangle 5"/>
          <p:cNvSpPr/>
          <p:nvPr/>
        </p:nvSpPr>
        <p:spPr>
          <a:xfrm>
            <a:off x="1414620" y="4522151"/>
            <a:ext cx="1800225" cy="360045"/>
          </a:xfrm>
          <a:prstGeom prst="rect">
            <a:avLst/>
          </a:prstGeom>
          <a:noFill/>
          <a:ln w="28575">
            <a:prstDash val="sys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2400" b="1" dirty="0" smtClean="0"/>
              <a:t>Game code</a:t>
            </a:r>
            <a:endParaRPr lang="en-NZ" sz="2400" b="1" dirty="0"/>
          </a:p>
        </p:txBody>
      </p:sp>
      <p:sp>
        <p:nvSpPr>
          <p:cNvPr id="7" name="Rectangle 6"/>
          <p:cNvSpPr/>
          <p:nvPr/>
        </p:nvSpPr>
        <p:spPr>
          <a:xfrm>
            <a:off x="3214846" y="4869972"/>
            <a:ext cx="1080135" cy="360045"/>
          </a:xfrm>
          <a:prstGeom prst="rect">
            <a:avLst/>
          </a:prstGeom>
          <a:solidFill>
            <a:schemeClr val="accent1">
              <a:lumMod val="50000"/>
            </a:schemeClr>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1800" b="1" dirty="0" smtClean="0"/>
              <a:t>Visible</a:t>
            </a:r>
            <a:endParaRPr lang="en-NZ" sz="1400" b="1" dirty="0"/>
          </a:p>
        </p:txBody>
      </p:sp>
      <p:sp>
        <p:nvSpPr>
          <p:cNvPr id="8" name="Rectangle 7"/>
          <p:cNvSpPr/>
          <p:nvPr/>
        </p:nvSpPr>
        <p:spPr>
          <a:xfrm>
            <a:off x="4294981" y="4869974"/>
            <a:ext cx="1080135" cy="360045"/>
          </a:xfrm>
          <a:prstGeom prst="rect">
            <a:avLst/>
          </a:prstGeom>
          <a:solidFill>
            <a:schemeClr val="accent1">
              <a:lumMod val="50000"/>
            </a:schemeClr>
          </a:solidFill>
          <a:ln w="28575">
            <a:solidFill>
              <a:srgbClr val="4F81B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1800" b="1" dirty="0" smtClean="0"/>
              <a:t>Skipped</a:t>
            </a:r>
            <a:endParaRPr lang="en-NZ" sz="4000" b="1" dirty="0"/>
          </a:p>
        </p:txBody>
      </p:sp>
      <p:sp>
        <p:nvSpPr>
          <p:cNvPr id="9" name="Rectangle 8"/>
          <p:cNvSpPr/>
          <p:nvPr/>
        </p:nvSpPr>
        <p:spPr>
          <a:xfrm>
            <a:off x="5375116" y="4869974"/>
            <a:ext cx="1080135" cy="360045"/>
          </a:xfrm>
          <a:prstGeom prst="rect">
            <a:avLst/>
          </a:prstGeom>
          <a:solidFill>
            <a:schemeClr val="accent1">
              <a:lumMod val="50000"/>
            </a:schemeClr>
          </a:solidFill>
          <a:ln w="28575">
            <a:solidFill>
              <a:srgbClr val="4F81BD"/>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1800" b="1" dirty="0" smtClean="0"/>
              <a:t>Visible</a:t>
            </a:r>
            <a:endParaRPr lang="en-NZ" sz="1800" b="1" dirty="0"/>
          </a:p>
        </p:txBody>
      </p:sp>
      <p:sp>
        <p:nvSpPr>
          <p:cNvPr id="10" name="Rectangle 9"/>
          <p:cNvSpPr/>
          <p:nvPr/>
        </p:nvSpPr>
        <p:spPr>
          <a:xfrm>
            <a:off x="4294980" y="5950109"/>
            <a:ext cx="2464911" cy="360045"/>
          </a:xfrm>
          <a:prstGeom prst="rect">
            <a:avLst/>
          </a:prstGeom>
          <a:solidFill>
            <a:schemeClr val="accent2">
              <a:lumMod val="50000"/>
            </a:schemeClr>
          </a:solidFill>
          <a:ln w="28575">
            <a:solidFill>
              <a:srgbClr val="CC6600"/>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2000" b="1" dirty="0" smtClean="0"/>
              <a:t>Cluster compute job</a:t>
            </a:r>
            <a:endParaRPr lang="en-NZ" sz="2000" b="1" dirty="0"/>
          </a:p>
        </p:txBody>
      </p:sp>
      <p:sp>
        <p:nvSpPr>
          <p:cNvPr id="11" name="Rectangle 10"/>
          <p:cNvSpPr/>
          <p:nvPr/>
        </p:nvSpPr>
        <p:spPr>
          <a:xfrm>
            <a:off x="6759891" y="5950109"/>
            <a:ext cx="2160271" cy="360045"/>
          </a:xfrm>
          <a:prstGeom prst="rect">
            <a:avLst/>
          </a:prstGeom>
          <a:solidFill>
            <a:schemeClr val="accent2">
              <a:lumMod val="50000"/>
            </a:schemeClr>
          </a:solidFill>
          <a:ln w="28575">
            <a:solidFill>
              <a:srgbClr val="CC6600"/>
            </a:solidFill>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r>
              <a:rPr lang="en-NZ" sz="2000" b="1" dirty="0" smtClean="0"/>
              <a:t>Cluster compute job</a:t>
            </a:r>
            <a:endParaRPr lang="en-NZ" sz="2000" b="1" dirty="0"/>
          </a:p>
        </p:txBody>
      </p:sp>
      <p:cxnSp>
        <p:nvCxnSpPr>
          <p:cNvPr id="13" name="Straight Arrow Connector 12"/>
          <p:cNvCxnSpPr/>
          <p:nvPr/>
        </p:nvCxnSpPr>
        <p:spPr>
          <a:xfrm>
            <a:off x="4294980" y="5230019"/>
            <a:ext cx="0" cy="720090"/>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6455251" y="5230019"/>
            <a:ext cx="304640" cy="720090"/>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flipH="1" flipV="1">
            <a:off x="8920162" y="4869973"/>
            <a:ext cx="1" cy="1080136"/>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20" name="Rectangle 19"/>
          <p:cNvSpPr/>
          <p:nvPr/>
        </p:nvSpPr>
        <p:spPr>
          <a:xfrm>
            <a:off x="6455250" y="4509927"/>
            <a:ext cx="2464911" cy="360045"/>
          </a:xfrm>
          <a:prstGeom prst="rect">
            <a:avLst/>
          </a:prstGeom>
          <a:solidFill>
            <a:schemeClr val="accent1">
              <a:lumMod val="50000"/>
            </a:schemeClr>
          </a:solidFill>
          <a:ln w="28575">
            <a:solidFill>
              <a:srgbClr val="4F81BD"/>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Wait for compute</a:t>
            </a:r>
            <a:endParaRPr lang="en-NZ" sz="2400" b="1" dirty="0"/>
          </a:p>
        </p:txBody>
      </p:sp>
      <p:sp>
        <p:nvSpPr>
          <p:cNvPr id="21" name="TextBox 20"/>
          <p:cNvSpPr txBox="1"/>
          <p:nvPr/>
        </p:nvSpPr>
        <p:spPr>
          <a:xfrm>
            <a:off x="334486" y="4428339"/>
            <a:ext cx="1080134" cy="523220"/>
          </a:xfrm>
          <a:prstGeom prst="rect">
            <a:avLst/>
          </a:prstGeom>
          <a:noFill/>
        </p:spPr>
        <p:txBody>
          <a:bodyPr wrap="square" rtlCol="0">
            <a:spAutoFit/>
          </a:bodyPr>
          <a:lstStyle/>
          <a:p>
            <a:pPr algn="r"/>
            <a:r>
              <a:rPr lang="en-NZ" sz="2800" b="1" dirty="0" smtClean="0">
                <a:solidFill>
                  <a:schemeClr val="bg1"/>
                </a:solidFill>
                <a:latin typeface="+mj-lt"/>
              </a:rPr>
              <a:t>CPU:</a:t>
            </a:r>
            <a:endParaRPr lang="en-NZ" sz="2800" b="1" dirty="0">
              <a:solidFill>
                <a:schemeClr val="bg1"/>
              </a:solidFill>
              <a:latin typeface="+mj-lt"/>
            </a:endParaRPr>
          </a:p>
        </p:txBody>
      </p:sp>
      <p:sp>
        <p:nvSpPr>
          <p:cNvPr id="23" name="Rectangle 22"/>
          <p:cNvSpPr/>
          <p:nvPr/>
        </p:nvSpPr>
        <p:spPr>
          <a:xfrm>
            <a:off x="1414621" y="5951853"/>
            <a:ext cx="2880360" cy="360045"/>
          </a:xfrm>
          <a:prstGeom prst="rect">
            <a:avLst/>
          </a:prstGeom>
          <a:noFill/>
          <a:ln w="28575">
            <a:solidFill>
              <a:srgbClr val="CC66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endParaRPr lang="en-NZ" sz="2400" b="1" dirty="0"/>
          </a:p>
        </p:txBody>
      </p:sp>
      <p:sp>
        <p:nvSpPr>
          <p:cNvPr id="24" name="Rectangle 23"/>
          <p:cNvSpPr/>
          <p:nvPr/>
        </p:nvSpPr>
        <p:spPr>
          <a:xfrm>
            <a:off x="8920163" y="5950107"/>
            <a:ext cx="2798331" cy="360045"/>
          </a:xfrm>
          <a:prstGeom prst="rect">
            <a:avLst/>
          </a:prstGeom>
          <a:noFill/>
          <a:ln w="28575">
            <a:solidFill>
              <a:srgbClr val="CC66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wrap="none" lIns="36000" tIns="36000" rIns="36000" bIns="36000" rtlCol="0" anchor="ctr"/>
          <a:lstStyle/>
          <a:p>
            <a:pPr algn="ctr"/>
            <a:endParaRPr lang="en-NZ" sz="2400" b="1" dirty="0"/>
          </a:p>
        </p:txBody>
      </p:sp>
      <p:sp>
        <p:nvSpPr>
          <p:cNvPr id="25" name="TextBox 24"/>
          <p:cNvSpPr txBox="1"/>
          <p:nvPr/>
        </p:nvSpPr>
        <p:spPr>
          <a:xfrm>
            <a:off x="3214845" y="5230019"/>
            <a:ext cx="1080135" cy="584775"/>
          </a:xfrm>
          <a:prstGeom prst="rect">
            <a:avLst/>
          </a:prstGeom>
          <a:noFill/>
        </p:spPr>
        <p:txBody>
          <a:bodyPr wrap="square" rtlCol="0">
            <a:spAutoFit/>
          </a:bodyPr>
          <a:lstStyle/>
          <a:p>
            <a:pPr algn="r"/>
            <a:r>
              <a:rPr lang="en-NZ" sz="1600" b="1" dirty="0" smtClean="0">
                <a:solidFill>
                  <a:schemeClr val="bg1"/>
                </a:solidFill>
                <a:latin typeface="+mj-lt"/>
              </a:rPr>
              <a:t>Compute dispatch</a:t>
            </a:r>
            <a:endParaRPr lang="en-NZ" sz="1600" b="1" dirty="0">
              <a:solidFill>
                <a:schemeClr val="bg1"/>
              </a:solidFill>
              <a:latin typeface="+mj-lt"/>
            </a:endParaRPr>
          </a:p>
        </p:txBody>
      </p:sp>
      <p:sp>
        <p:nvSpPr>
          <p:cNvPr id="26" name="TextBox 25"/>
          <p:cNvSpPr txBox="1"/>
          <p:nvPr/>
        </p:nvSpPr>
        <p:spPr>
          <a:xfrm>
            <a:off x="7840028" y="5230019"/>
            <a:ext cx="1080135" cy="584775"/>
          </a:xfrm>
          <a:prstGeom prst="rect">
            <a:avLst/>
          </a:prstGeom>
          <a:noFill/>
        </p:spPr>
        <p:txBody>
          <a:bodyPr wrap="square" rtlCol="0">
            <a:spAutoFit/>
          </a:bodyPr>
          <a:lstStyle/>
          <a:p>
            <a:pPr algn="r"/>
            <a:r>
              <a:rPr lang="en-NZ" sz="1600" b="1" dirty="0" smtClean="0">
                <a:solidFill>
                  <a:schemeClr val="bg1"/>
                </a:solidFill>
                <a:latin typeface="+mj-lt"/>
              </a:rPr>
              <a:t>Compute sync point</a:t>
            </a:r>
            <a:endParaRPr lang="en-NZ" sz="1600" b="1" dirty="0">
              <a:solidFill>
                <a:schemeClr val="bg1"/>
              </a:solidFill>
              <a:latin typeface="+mj-lt"/>
            </a:endParaRPr>
          </a:p>
        </p:txBody>
      </p:sp>
      <p:sp>
        <p:nvSpPr>
          <p:cNvPr id="27" name="TextBox 26"/>
          <p:cNvSpPr txBox="1"/>
          <p:nvPr/>
        </p:nvSpPr>
        <p:spPr>
          <a:xfrm>
            <a:off x="5375116" y="5230019"/>
            <a:ext cx="1080135" cy="584775"/>
          </a:xfrm>
          <a:prstGeom prst="rect">
            <a:avLst/>
          </a:prstGeom>
          <a:noFill/>
        </p:spPr>
        <p:txBody>
          <a:bodyPr wrap="square" rtlCol="0">
            <a:spAutoFit/>
          </a:bodyPr>
          <a:lstStyle/>
          <a:p>
            <a:pPr algn="r"/>
            <a:r>
              <a:rPr lang="en-NZ" sz="1600" b="1" dirty="0" smtClean="0">
                <a:solidFill>
                  <a:schemeClr val="bg1"/>
                </a:solidFill>
                <a:latin typeface="+mj-lt"/>
              </a:rPr>
              <a:t>Compute dispatch</a:t>
            </a:r>
            <a:endParaRPr lang="en-NZ" sz="1600" b="1" dirty="0">
              <a:solidFill>
                <a:schemeClr val="bg1"/>
              </a:solidFill>
              <a:latin typeface="+mj-lt"/>
            </a:endParaRPr>
          </a:p>
        </p:txBody>
      </p:sp>
      <p:sp>
        <p:nvSpPr>
          <p:cNvPr id="28" name="TextBox 27"/>
          <p:cNvSpPr txBox="1"/>
          <p:nvPr/>
        </p:nvSpPr>
        <p:spPr>
          <a:xfrm>
            <a:off x="334486" y="5870265"/>
            <a:ext cx="1080134" cy="523220"/>
          </a:xfrm>
          <a:prstGeom prst="rect">
            <a:avLst/>
          </a:prstGeom>
          <a:noFill/>
        </p:spPr>
        <p:txBody>
          <a:bodyPr wrap="square" rtlCol="0">
            <a:spAutoFit/>
          </a:bodyPr>
          <a:lstStyle/>
          <a:p>
            <a:pPr algn="r"/>
            <a:r>
              <a:rPr lang="en-NZ" sz="2800" b="1" dirty="0">
                <a:solidFill>
                  <a:schemeClr val="bg1"/>
                </a:solidFill>
                <a:latin typeface="+mj-lt"/>
              </a:rPr>
              <a:t>G</a:t>
            </a:r>
            <a:r>
              <a:rPr lang="en-NZ" sz="2800" b="1" dirty="0" smtClean="0">
                <a:solidFill>
                  <a:schemeClr val="bg1"/>
                </a:solidFill>
                <a:latin typeface="+mj-lt"/>
              </a:rPr>
              <a:t>PU:</a:t>
            </a:r>
            <a:endParaRPr lang="en-NZ" sz="2800" b="1" dirty="0">
              <a:solidFill>
                <a:schemeClr val="bg1"/>
              </a:solidFill>
              <a:latin typeface="+mj-lt"/>
            </a:endParaRPr>
          </a:p>
        </p:txBody>
      </p:sp>
    </p:spTree>
    <p:extLst>
      <p:ext uri="{BB962C8B-B14F-4D97-AF65-F5344CB8AC3E}">
        <p14:creationId xmlns:p14="http://schemas.microsoft.com/office/powerpoint/2010/main" val="19590447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3">
            <a:extLst>
              <a:ext uri="{BEBA8EAE-BF5A-486C-A8C5-ECC9F3942E4B}">
                <a14:imgProps xmlns:a14="http://schemas.microsoft.com/office/drawing/2010/main">
                  <a14:imgLayer r:embed="rId4">
                    <a14:imgEffect>
                      <a14:brightnessContrast bright="-55000"/>
                    </a14:imgEffect>
                  </a14:imgLayer>
                </a14:imgProps>
              </a:ext>
              <a:ext uri="{28A0092B-C50C-407E-A947-70E740481C1C}">
                <a14:useLocalDpi xmlns:a14="http://schemas.microsoft.com/office/drawing/2010/main" val="0"/>
              </a:ext>
            </a:extLst>
          </a:blip>
          <a:srcRect l="2704" t="12032" r="31904" b="16036"/>
          <a:stretch/>
        </p:blipFill>
        <p:spPr>
          <a:xfrm>
            <a:off x="-25559" y="-530701"/>
            <a:ext cx="12215972" cy="8398693"/>
          </a:xfrm>
          <a:prstGeom prst="rect">
            <a:avLst/>
          </a:prstGeom>
        </p:spPr>
      </p:pic>
      <p:sp>
        <p:nvSpPr>
          <p:cNvPr id="2" name="Title 1"/>
          <p:cNvSpPr>
            <a:spLocks noGrp="1"/>
          </p:cNvSpPr>
          <p:nvPr>
            <p:ph type="title"/>
          </p:nvPr>
        </p:nvSpPr>
        <p:spPr/>
        <p:txBody>
          <a:bodyPr/>
          <a:lstStyle/>
          <a:p>
            <a:r>
              <a:rPr lang="en-NZ" dirty="0" smtClean="0"/>
              <a:t>GPU compute job for cluster</a:t>
            </a:r>
            <a:endParaRPr lang="en-NZ" dirty="0"/>
          </a:p>
        </p:txBody>
      </p:sp>
      <p:sp>
        <p:nvSpPr>
          <p:cNvPr id="3" name="Content Placeholder 2"/>
          <p:cNvSpPr>
            <a:spLocks noGrp="1"/>
          </p:cNvSpPr>
          <p:nvPr>
            <p:ph idx="1"/>
          </p:nvPr>
        </p:nvSpPr>
        <p:spPr/>
        <p:txBody>
          <a:bodyPr/>
          <a:lstStyle/>
          <a:p>
            <a:r>
              <a:rPr lang="en-NZ" dirty="0" err="1" smtClean="0"/>
              <a:t>Uber-shader</a:t>
            </a:r>
            <a:r>
              <a:rPr lang="en-NZ" dirty="0" smtClean="0"/>
              <a:t> with some compile-time specialisations</a:t>
            </a:r>
          </a:p>
          <a:p>
            <a:pPr lvl="1"/>
            <a:r>
              <a:rPr lang="en-NZ" dirty="0" smtClean="0"/>
              <a:t>Shadow queries and visual queries have different options</a:t>
            </a:r>
          </a:p>
          <a:p>
            <a:pPr lvl="1"/>
            <a:r>
              <a:rPr lang="en-NZ" dirty="0" smtClean="0"/>
              <a:t>Compile a couple of “fast path” </a:t>
            </a:r>
            <a:r>
              <a:rPr lang="en-NZ" dirty="0" err="1" smtClean="0"/>
              <a:t>shaders</a:t>
            </a:r>
            <a:r>
              <a:rPr lang="en-NZ" dirty="0" smtClean="0"/>
              <a:t> with reduced code size</a:t>
            </a:r>
          </a:p>
          <a:p>
            <a:pPr lvl="1"/>
            <a:r>
              <a:rPr lang="en-NZ" b="1" dirty="0" smtClean="0">
                <a:solidFill>
                  <a:srgbClr val="C00000"/>
                </a:solidFill>
              </a:rPr>
              <a:t>Make sure we don’t fall off the fast path…</a:t>
            </a:r>
          </a:p>
        </p:txBody>
      </p:sp>
    </p:spTree>
    <p:extLst>
      <p:ext uri="{BB962C8B-B14F-4D97-AF65-F5344CB8AC3E}">
        <p14:creationId xmlns:p14="http://schemas.microsoft.com/office/powerpoint/2010/main" val="35871023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About me</a:t>
            </a:r>
            <a:endParaRPr lang="en-NZ" dirty="0"/>
          </a:p>
        </p:txBody>
      </p:sp>
      <p:sp>
        <p:nvSpPr>
          <p:cNvPr id="3" name="Content Placeholder 2"/>
          <p:cNvSpPr>
            <a:spLocks noGrp="1"/>
          </p:cNvSpPr>
          <p:nvPr>
            <p:ph idx="1"/>
          </p:nvPr>
        </p:nvSpPr>
        <p:spPr/>
        <p:txBody>
          <a:bodyPr/>
          <a:lstStyle/>
          <a:p>
            <a:r>
              <a:rPr lang="en-NZ" dirty="0" smtClean="0"/>
              <a:t>Making games since 19(ZX)81</a:t>
            </a:r>
          </a:p>
          <a:p>
            <a:r>
              <a:rPr lang="en-NZ" dirty="0" smtClean="0"/>
              <a:t>Getting paid for it since 1998</a:t>
            </a:r>
          </a:p>
          <a:p>
            <a:r>
              <a:rPr lang="en-NZ" dirty="0" smtClean="0"/>
              <a:t>Moved to New Zealand in 2004</a:t>
            </a:r>
          </a:p>
          <a:p>
            <a:r>
              <a:rPr lang="en-NZ" dirty="0" smtClean="0"/>
              <a:t>Contracting for Guerrilla since 2005, mostly full time</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2606" y="3505994"/>
            <a:ext cx="3352800" cy="2381250"/>
          </a:xfrm>
          <a:prstGeom prst="rect">
            <a:avLst/>
          </a:prstGeom>
          <a:ln>
            <a:noFill/>
          </a:ln>
          <a:effectLst>
            <a:outerShdw blurRad="50800" dist="38100" dir="8100000" algn="tr" rotWithShape="0">
              <a:prstClr val="black">
                <a:alpha val="40000"/>
              </a:prstClr>
            </a:outerShdw>
          </a:effectLst>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63206" y="3505994"/>
            <a:ext cx="3175000" cy="2381250"/>
          </a:xfrm>
          <a:prstGeom prst="rect">
            <a:avLst/>
          </a:prstGeom>
          <a:ln>
            <a:noFill/>
          </a:ln>
          <a:effectLst>
            <a:outerShdw blurRad="50800" dist="38100" dir="8100000" algn="tr" rotWithShape="0">
              <a:prstClr val="black">
                <a:alpha val="40000"/>
              </a:prstClr>
            </a:outerShdw>
          </a:effectLst>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424474" y="3505994"/>
            <a:ext cx="4233332" cy="2381249"/>
          </a:xfrm>
          <a:prstGeom prst="rect">
            <a:avLst/>
          </a:prstGeom>
          <a:ln>
            <a:noFill/>
          </a:ln>
          <a:effectLst>
            <a:outerShdw blurRad="50800" dist="38100" dir="8100000" algn="tr" rotWithShape="0">
              <a:prstClr val="black">
                <a:alpha val="40000"/>
              </a:prstClr>
            </a:outerShdw>
          </a:effectLst>
        </p:spPr>
      </p:pic>
      <p:cxnSp>
        <p:nvCxnSpPr>
          <p:cNvPr id="10" name="Straight Arrow Connector 9"/>
          <p:cNvCxnSpPr/>
          <p:nvPr/>
        </p:nvCxnSpPr>
        <p:spPr>
          <a:xfrm>
            <a:off x="1066006" y="6172994"/>
            <a:ext cx="10058400" cy="0"/>
          </a:xfrm>
          <a:prstGeom prst="straightConnector1">
            <a:avLst/>
          </a:prstGeom>
          <a:ln w="38100">
            <a:solidFill>
              <a:srgbClr val="C00000"/>
            </a:solidFill>
            <a:tailEnd type="arrow"/>
          </a:ln>
        </p:spPr>
        <p:style>
          <a:lnRef idx="1">
            <a:schemeClr val="dk1"/>
          </a:lnRef>
          <a:fillRef idx="0">
            <a:schemeClr val="dk1"/>
          </a:fillRef>
          <a:effectRef idx="0">
            <a:schemeClr val="dk1"/>
          </a:effectRef>
          <a:fontRef idx="minor">
            <a:schemeClr val="tx1"/>
          </a:fontRef>
        </p:style>
      </p:cxnSp>
      <p:sp>
        <p:nvSpPr>
          <p:cNvPr id="11" name="TextBox 10"/>
          <p:cNvSpPr txBox="1"/>
          <p:nvPr/>
        </p:nvSpPr>
        <p:spPr>
          <a:xfrm>
            <a:off x="1066006" y="6096794"/>
            <a:ext cx="1814343" cy="461665"/>
          </a:xfrm>
          <a:prstGeom prst="rect">
            <a:avLst/>
          </a:prstGeom>
          <a:noFill/>
        </p:spPr>
        <p:txBody>
          <a:bodyPr wrap="none" rtlCol="0">
            <a:spAutoFit/>
          </a:bodyPr>
          <a:lstStyle/>
          <a:p>
            <a:r>
              <a:rPr lang="en-NZ" sz="2400" i="1" dirty="0" smtClean="0">
                <a:solidFill>
                  <a:srgbClr val="C00000"/>
                </a:solidFill>
                <a:latin typeface="+mj-lt"/>
              </a:rPr>
              <a:t>character arc</a:t>
            </a:r>
            <a:endParaRPr lang="en-NZ" i="1" dirty="0">
              <a:solidFill>
                <a:srgbClr val="C00000"/>
              </a:solidFill>
              <a:latin typeface="+mj-lt"/>
            </a:endParaRPr>
          </a:p>
        </p:txBody>
      </p:sp>
    </p:spTree>
    <p:extLst>
      <p:ext uri="{BB962C8B-B14F-4D97-AF65-F5344CB8AC3E}">
        <p14:creationId xmlns:p14="http://schemas.microsoft.com/office/powerpoint/2010/main" val="176623254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Input and tests</a:t>
            </a:r>
            <a:endParaRPr lang="en-NZ" dirty="0"/>
          </a:p>
        </p:txBody>
      </p:sp>
      <p:sp>
        <p:nvSpPr>
          <p:cNvPr id="3" name="Content Placeholder 2"/>
          <p:cNvSpPr>
            <a:spLocks noGrp="1"/>
          </p:cNvSpPr>
          <p:nvPr>
            <p:ph idx="1"/>
          </p:nvPr>
        </p:nvSpPr>
        <p:spPr/>
        <p:txBody>
          <a:bodyPr>
            <a:normAutofit/>
          </a:bodyPr>
          <a:lstStyle/>
          <a:p>
            <a:r>
              <a:rPr lang="en-NZ" dirty="0" smtClean="0"/>
              <a:t>Load </a:t>
            </a:r>
            <a:r>
              <a:rPr lang="en-NZ" dirty="0" err="1" smtClean="0"/>
              <a:t>QueryInstance</a:t>
            </a:r>
            <a:r>
              <a:rPr lang="en-NZ" dirty="0" smtClean="0"/>
              <a:t> and test filter</a:t>
            </a:r>
          </a:p>
          <a:p>
            <a:pPr lvl="1"/>
            <a:r>
              <a:rPr lang="en-NZ" b="1" dirty="0" smtClean="0">
                <a:solidFill>
                  <a:srgbClr val="C00000"/>
                </a:solidFill>
              </a:rPr>
              <a:t>Early out if not selected</a:t>
            </a:r>
          </a:p>
          <a:p>
            <a:r>
              <a:rPr lang="en-NZ" dirty="0" smtClean="0"/>
              <a:t>Load contents (matrices, bounds, etc.)</a:t>
            </a:r>
          </a:p>
          <a:p>
            <a:r>
              <a:rPr lang="en-NZ" dirty="0" smtClean="0"/>
              <a:t>Compute parent world bounds and test LOD</a:t>
            </a:r>
          </a:p>
          <a:p>
            <a:pPr lvl="1"/>
            <a:r>
              <a:rPr lang="en-NZ" b="1" dirty="0" smtClean="0">
                <a:solidFill>
                  <a:srgbClr val="C00000"/>
                </a:solidFill>
              </a:rPr>
              <a:t>Skip visibility tests if </a:t>
            </a:r>
            <a:r>
              <a:rPr lang="en-NZ" b="1" dirty="0">
                <a:solidFill>
                  <a:srgbClr val="C00000"/>
                </a:solidFill>
              </a:rPr>
              <a:t>not selected</a:t>
            </a:r>
          </a:p>
          <a:p>
            <a:r>
              <a:rPr lang="en-NZ" dirty="0" smtClean="0"/>
              <a:t>Compute child world bounds and test LOD</a:t>
            </a:r>
          </a:p>
          <a:p>
            <a:r>
              <a:rPr lang="en-NZ" dirty="0" smtClean="0"/>
              <a:t>Load accurate local bounds and test visibility</a:t>
            </a:r>
          </a:p>
          <a:p>
            <a:pPr lvl="1"/>
            <a:r>
              <a:rPr lang="en-NZ" dirty="0" smtClean="0"/>
              <a:t>Frustum</a:t>
            </a:r>
          </a:p>
          <a:p>
            <a:pPr lvl="1"/>
            <a:r>
              <a:rPr lang="en-NZ" dirty="0" smtClean="0"/>
              <a:t>Size threshold</a:t>
            </a:r>
          </a:p>
          <a:p>
            <a:pPr lvl="1"/>
            <a:r>
              <a:rPr lang="en-NZ" dirty="0" smtClean="0"/>
              <a:t>Occlusion cull</a:t>
            </a:r>
          </a:p>
        </p:txBody>
      </p:sp>
    </p:spTree>
    <p:extLst>
      <p:ext uri="{BB962C8B-B14F-4D97-AF65-F5344CB8AC3E}">
        <p14:creationId xmlns:p14="http://schemas.microsoft.com/office/powerpoint/2010/main" val="37643959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 compute</a:t>
            </a:r>
            <a:r>
              <a:rPr lang="en-NZ" baseline="0" dirty="0" smtClean="0"/>
              <a:t> thread: Output</a:t>
            </a:r>
            <a:endParaRPr lang="en-NZ" dirty="0"/>
          </a:p>
        </p:txBody>
      </p:sp>
      <p:sp>
        <p:nvSpPr>
          <p:cNvPr id="3" name="Content Placeholder 2"/>
          <p:cNvSpPr>
            <a:spLocks noGrp="1"/>
          </p:cNvSpPr>
          <p:nvPr>
            <p:ph idx="1"/>
          </p:nvPr>
        </p:nvSpPr>
        <p:spPr/>
        <p:txBody>
          <a:bodyPr/>
          <a:lstStyle/>
          <a:p>
            <a:r>
              <a:rPr lang="en-NZ" dirty="0" smtClean="0"/>
              <a:t>Load, update and store LOD fade state</a:t>
            </a:r>
          </a:p>
          <a:p>
            <a:pPr lvl="1"/>
            <a:r>
              <a:rPr lang="en-NZ" dirty="0" smtClean="0"/>
              <a:t>For player camera query only</a:t>
            </a:r>
          </a:p>
          <a:p>
            <a:pPr lvl="1"/>
            <a:r>
              <a:rPr lang="en-NZ" dirty="0" smtClean="0"/>
              <a:t>Needs LOD and frustum visibility to update</a:t>
            </a:r>
          </a:p>
          <a:p>
            <a:pPr lvl="0"/>
            <a:r>
              <a:rPr lang="en-NZ" b="1" dirty="0" smtClean="0">
                <a:solidFill>
                  <a:srgbClr val="C00000"/>
                </a:solidFill>
              </a:rPr>
              <a:t>Skip if faded out (or invisible, for shadows)</a:t>
            </a:r>
          </a:p>
          <a:p>
            <a:pPr lvl="0"/>
            <a:r>
              <a:rPr lang="en-NZ" dirty="0" smtClean="0"/>
              <a:t>Allocate space in output buffer</a:t>
            </a:r>
          </a:p>
          <a:p>
            <a:pPr lvl="1"/>
            <a:r>
              <a:rPr lang="en-NZ" dirty="0" smtClean="0"/>
              <a:t>Shared by all threads/jobs for one</a:t>
            </a:r>
            <a:r>
              <a:rPr lang="en-NZ" baseline="0" dirty="0" smtClean="0"/>
              <a:t> query</a:t>
            </a:r>
          </a:p>
          <a:p>
            <a:pPr lvl="1"/>
            <a:r>
              <a:rPr lang="en-NZ" dirty="0" smtClean="0"/>
              <a:t>Use </a:t>
            </a:r>
            <a:r>
              <a:rPr lang="en-NZ" i="1" dirty="0" smtClean="0"/>
              <a:t>aggregated atomics </a:t>
            </a:r>
            <a:r>
              <a:rPr lang="en-NZ" dirty="0" smtClean="0"/>
              <a:t>and global counter</a:t>
            </a:r>
          </a:p>
          <a:p>
            <a:r>
              <a:rPr lang="en-NZ" dirty="0" smtClean="0"/>
              <a:t>Write </a:t>
            </a:r>
            <a:r>
              <a:rPr lang="en-NZ" dirty="0" err="1" smtClean="0"/>
              <a:t>DrawableSetup</a:t>
            </a:r>
            <a:r>
              <a:rPr lang="en-NZ" dirty="0" smtClean="0"/>
              <a:t> pointer and transform</a:t>
            </a:r>
          </a:p>
        </p:txBody>
      </p:sp>
    </p:spTree>
    <p:extLst>
      <p:ext uri="{BB962C8B-B14F-4D97-AF65-F5344CB8AC3E}">
        <p14:creationId xmlns:p14="http://schemas.microsoft.com/office/powerpoint/2010/main" val="209975924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Aside: Some compute terminology</a:t>
            </a:r>
            <a:endParaRPr lang="en-NZ" dirty="0"/>
          </a:p>
        </p:txBody>
      </p:sp>
      <p:sp>
        <p:nvSpPr>
          <p:cNvPr id="3" name="Content Placeholder 2"/>
          <p:cNvSpPr>
            <a:spLocks noGrp="1"/>
          </p:cNvSpPr>
          <p:nvPr>
            <p:ph idx="1"/>
          </p:nvPr>
        </p:nvSpPr>
        <p:spPr/>
        <p:txBody>
          <a:bodyPr>
            <a:normAutofit fontScale="92500" lnSpcReduction="10000"/>
          </a:bodyPr>
          <a:lstStyle/>
          <a:p>
            <a:r>
              <a:rPr lang="en-NZ" i="1" dirty="0" err="1" smtClean="0"/>
              <a:t>Wavefront</a:t>
            </a:r>
            <a:r>
              <a:rPr lang="en-NZ" i="1" dirty="0" smtClean="0"/>
              <a:t>	</a:t>
            </a:r>
          </a:p>
          <a:p>
            <a:pPr lvl="1"/>
            <a:r>
              <a:rPr lang="en-NZ" dirty="0" smtClean="0"/>
              <a:t>Indivisible block of threads executing in lock-step</a:t>
            </a:r>
            <a:r>
              <a:rPr lang="en-NZ" baseline="0" dirty="0" smtClean="0"/>
              <a:t> </a:t>
            </a:r>
            <a:r>
              <a:rPr lang="en-NZ" dirty="0" smtClean="0"/>
              <a:t>(64 threads on PS4)</a:t>
            </a:r>
          </a:p>
          <a:p>
            <a:r>
              <a:rPr lang="en-NZ" i="1" dirty="0" smtClean="0"/>
              <a:t>LDS	</a:t>
            </a:r>
          </a:p>
          <a:p>
            <a:pPr lvl="1"/>
            <a:r>
              <a:rPr lang="en-NZ" b="1" dirty="0" smtClean="0"/>
              <a:t>L</a:t>
            </a:r>
            <a:r>
              <a:rPr lang="en-NZ" dirty="0" smtClean="0"/>
              <a:t>ocal </a:t>
            </a:r>
            <a:r>
              <a:rPr lang="en-NZ" b="1" dirty="0" smtClean="0"/>
              <a:t>D</a:t>
            </a:r>
            <a:r>
              <a:rPr lang="en-NZ" dirty="0" smtClean="0"/>
              <a:t>ata </a:t>
            </a:r>
            <a:r>
              <a:rPr lang="en-NZ" b="1" dirty="0" smtClean="0"/>
              <a:t>S</a:t>
            </a:r>
            <a:r>
              <a:rPr lang="en-NZ" dirty="0" smtClean="0"/>
              <a:t>tore - fast memory shared by </a:t>
            </a:r>
            <a:r>
              <a:rPr lang="en-NZ" dirty="0" err="1" smtClean="0"/>
              <a:t>wavefront</a:t>
            </a:r>
            <a:r>
              <a:rPr lang="en-NZ" dirty="0" smtClean="0"/>
              <a:t> threads</a:t>
            </a:r>
          </a:p>
          <a:p>
            <a:r>
              <a:rPr lang="en-NZ" i="1" dirty="0" smtClean="0"/>
              <a:t>VGPR </a:t>
            </a:r>
            <a:endParaRPr lang="en-NZ" i="0" dirty="0" smtClean="0"/>
          </a:p>
          <a:p>
            <a:pPr lvl="1"/>
            <a:r>
              <a:rPr lang="en-NZ" b="1" dirty="0" smtClean="0"/>
              <a:t>V</a:t>
            </a:r>
            <a:r>
              <a:rPr lang="en-NZ" dirty="0" smtClean="0"/>
              <a:t>ector </a:t>
            </a:r>
            <a:r>
              <a:rPr lang="en-NZ" b="1" dirty="0" smtClean="0"/>
              <a:t>G</a:t>
            </a:r>
            <a:r>
              <a:rPr lang="en-NZ" dirty="0" smtClean="0"/>
              <a:t>eneral </a:t>
            </a:r>
            <a:r>
              <a:rPr lang="en-NZ" b="1" dirty="0" smtClean="0"/>
              <a:t>P</a:t>
            </a:r>
            <a:r>
              <a:rPr lang="en-NZ" dirty="0" smtClean="0"/>
              <a:t>urpose </a:t>
            </a:r>
            <a:r>
              <a:rPr lang="en-NZ" b="1" dirty="0" smtClean="0"/>
              <a:t>R</a:t>
            </a:r>
            <a:r>
              <a:rPr lang="en-NZ" dirty="0" smtClean="0"/>
              <a:t>egister, one value per thread in </a:t>
            </a:r>
            <a:r>
              <a:rPr lang="en-NZ" dirty="0" err="1" smtClean="0"/>
              <a:t>wavefront</a:t>
            </a:r>
            <a:endParaRPr lang="en-NZ" dirty="0" smtClean="0"/>
          </a:p>
          <a:p>
            <a:pPr lvl="1"/>
            <a:r>
              <a:rPr lang="en-NZ" dirty="0" smtClean="0"/>
              <a:t>Also have </a:t>
            </a:r>
            <a:r>
              <a:rPr lang="en-NZ" i="1" dirty="0" smtClean="0"/>
              <a:t>SGPR</a:t>
            </a:r>
            <a:r>
              <a:rPr lang="en-NZ" dirty="0" smtClean="0"/>
              <a:t>s, scalar registers, with one value for the entire </a:t>
            </a:r>
            <a:r>
              <a:rPr lang="en-NZ" dirty="0" err="1" smtClean="0"/>
              <a:t>wavefront</a:t>
            </a:r>
            <a:endParaRPr lang="en-NZ" dirty="0" smtClean="0"/>
          </a:p>
          <a:p>
            <a:r>
              <a:rPr lang="en-NZ" i="1" dirty="0" smtClean="0"/>
              <a:t>Vector Lane</a:t>
            </a:r>
          </a:p>
          <a:p>
            <a:pPr lvl="1"/>
            <a:r>
              <a:rPr lang="en-NZ" dirty="0" smtClean="0"/>
              <a:t>One element of a vector register</a:t>
            </a:r>
            <a:r>
              <a:rPr lang="en-NZ" i="1" dirty="0" smtClean="0"/>
              <a:t>	</a:t>
            </a:r>
          </a:p>
          <a:p>
            <a:r>
              <a:rPr lang="en-NZ" i="1" dirty="0" smtClean="0"/>
              <a:t>Ballot(predicate)	</a:t>
            </a:r>
          </a:p>
          <a:p>
            <a:pPr lvl="1"/>
            <a:r>
              <a:rPr lang="en-NZ" dirty="0" smtClean="0"/>
              <a:t>Bit-mask of active threads where (</a:t>
            </a:r>
            <a:r>
              <a:rPr lang="en-NZ" i="1" dirty="0" smtClean="0"/>
              <a:t>predicate</a:t>
            </a:r>
            <a:r>
              <a:rPr lang="en-NZ" dirty="0" smtClean="0"/>
              <a:t>) is true (64 bits on PS4)</a:t>
            </a:r>
          </a:p>
          <a:p>
            <a:r>
              <a:rPr lang="en-NZ" i="1" dirty="0" smtClean="0"/>
              <a:t>Atomic			</a:t>
            </a:r>
          </a:p>
          <a:p>
            <a:pPr lvl="1"/>
            <a:r>
              <a:rPr lang="en-NZ" dirty="0" smtClean="0"/>
              <a:t>Memory operation which can’t be interrupted</a:t>
            </a:r>
            <a:r>
              <a:rPr lang="en-NZ" baseline="0" dirty="0" smtClean="0"/>
              <a:t> </a:t>
            </a:r>
            <a:r>
              <a:rPr lang="en-NZ" dirty="0" smtClean="0"/>
              <a:t>by another thread</a:t>
            </a:r>
            <a:endParaRPr lang="en-NZ" i="1" dirty="0" smtClean="0"/>
          </a:p>
        </p:txBody>
      </p:sp>
    </p:spTree>
    <p:extLst>
      <p:ext uri="{BB962C8B-B14F-4D97-AF65-F5344CB8AC3E}">
        <p14:creationId xmlns:p14="http://schemas.microsoft.com/office/powerpoint/2010/main" val="3682802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Aside: Aggregated atomics</a:t>
            </a:r>
            <a:endParaRPr lang="en-NZ" dirty="0"/>
          </a:p>
        </p:txBody>
      </p:sp>
      <p:sp>
        <p:nvSpPr>
          <p:cNvPr id="3" name="Content Placeholder 2"/>
          <p:cNvSpPr>
            <a:spLocks noGrp="1"/>
          </p:cNvSpPr>
          <p:nvPr>
            <p:ph idx="1"/>
          </p:nvPr>
        </p:nvSpPr>
        <p:spPr/>
        <p:txBody>
          <a:bodyPr/>
          <a:lstStyle/>
          <a:p>
            <a:r>
              <a:rPr lang="en-NZ" dirty="0" smtClean="0"/>
              <a:t>Compute threads often want to use global atomics</a:t>
            </a:r>
          </a:p>
          <a:p>
            <a:pPr lvl="1"/>
            <a:r>
              <a:rPr lang="en-NZ" dirty="0" smtClean="0"/>
              <a:t>E.g. to append to buffers, count things</a:t>
            </a:r>
          </a:p>
          <a:p>
            <a:r>
              <a:rPr lang="en-NZ" dirty="0" smtClean="0"/>
              <a:t>Useful to aggregate these across a </a:t>
            </a:r>
            <a:r>
              <a:rPr lang="en-NZ" dirty="0" err="1" smtClean="0"/>
              <a:t>wavefront</a:t>
            </a:r>
            <a:endParaRPr lang="en-NZ" dirty="0" smtClean="0"/>
          </a:p>
          <a:p>
            <a:pPr lvl="1"/>
            <a:r>
              <a:rPr lang="en-NZ" dirty="0" smtClean="0"/>
              <a:t>One atomic per </a:t>
            </a:r>
            <a:r>
              <a:rPr lang="en-NZ" dirty="0" err="1" smtClean="0"/>
              <a:t>wavefront</a:t>
            </a:r>
            <a:r>
              <a:rPr lang="en-NZ" dirty="0" smtClean="0"/>
              <a:t> instead of one per thread</a:t>
            </a:r>
          </a:p>
          <a:p>
            <a:pPr lvl="1"/>
            <a:r>
              <a:rPr lang="en-NZ" dirty="0" smtClean="0"/>
              <a:t>Saves memory traffic</a:t>
            </a:r>
          </a:p>
          <a:p>
            <a:pPr lvl="1"/>
            <a:r>
              <a:rPr lang="en-NZ" dirty="0" smtClean="0"/>
              <a:t>As a bonus, gives fixed append order within </a:t>
            </a:r>
            <a:r>
              <a:rPr lang="en-NZ" dirty="0" err="1" smtClean="0"/>
              <a:t>wavefront</a:t>
            </a:r>
            <a:endParaRPr lang="en-NZ" dirty="0" smtClean="0"/>
          </a:p>
          <a:p>
            <a:r>
              <a:rPr lang="en-NZ" dirty="0" smtClean="0"/>
              <a:t>Drop-in replacement for existing atomics</a:t>
            </a:r>
          </a:p>
          <a:p>
            <a:r>
              <a:rPr lang="en-NZ" dirty="0" smtClean="0"/>
              <a:t>For more information, see [Adinetz14]</a:t>
            </a:r>
          </a:p>
        </p:txBody>
      </p:sp>
    </p:spTree>
    <p:extLst>
      <p:ext uri="{BB962C8B-B14F-4D97-AF65-F5344CB8AC3E}">
        <p14:creationId xmlns:p14="http://schemas.microsoft.com/office/powerpoint/2010/main" val="1786331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r"/>
            <a:r>
              <a:rPr lang="en-NZ" dirty="0" smtClean="0"/>
              <a:t>Aside: Aggregated atomics</a:t>
            </a:r>
            <a:endParaRPr lang="en-NZ" dirty="0"/>
          </a:p>
        </p:txBody>
      </p:sp>
      <p:grpSp>
        <p:nvGrpSpPr>
          <p:cNvPr id="198" name="Group 197"/>
          <p:cNvGrpSpPr/>
          <p:nvPr/>
        </p:nvGrpSpPr>
        <p:grpSpPr>
          <a:xfrm>
            <a:off x="907675" y="2728163"/>
            <a:ext cx="6995111" cy="369333"/>
            <a:chOff x="907675" y="2728163"/>
            <a:chExt cx="6995111" cy="369333"/>
          </a:xfrm>
        </p:grpSpPr>
        <p:sp>
          <p:nvSpPr>
            <p:cNvPr id="20" name="Rectangle 19"/>
            <p:cNvSpPr/>
            <p:nvPr/>
          </p:nvSpPr>
          <p:spPr>
            <a:xfrm>
              <a:off x="5022425" y="2728164"/>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21" name="Rectangle 20"/>
            <p:cNvSpPr/>
            <p:nvPr/>
          </p:nvSpPr>
          <p:spPr>
            <a:xfrm>
              <a:off x="5382470" y="2728163"/>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5" name="Rectangle 24"/>
            <p:cNvSpPr/>
            <p:nvPr/>
          </p:nvSpPr>
          <p:spPr>
            <a:xfrm>
              <a:off x="5742516" y="2728163"/>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6" name="Rectangle 25"/>
            <p:cNvSpPr/>
            <p:nvPr/>
          </p:nvSpPr>
          <p:spPr>
            <a:xfrm>
              <a:off x="6102561" y="2728164"/>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7" name="Rectangle 26"/>
            <p:cNvSpPr/>
            <p:nvPr/>
          </p:nvSpPr>
          <p:spPr>
            <a:xfrm>
              <a:off x="6462606" y="272816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8" name="Rectangle 27"/>
            <p:cNvSpPr/>
            <p:nvPr/>
          </p:nvSpPr>
          <p:spPr>
            <a:xfrm>
              <a:off x="6822651" y="2728164"/>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2</a:t>
              </a:r>
              <a:endParaRPr lang="en-NZ" sz="2400" b="1" dirty="0"/>
            </a:p>
          </p:txBody>
        </p:sp>
        <p:sp>
          <p:nvSpPr>
            <p:cNvPr id="29" name="Rectangle 28"/>
            <p:cNvSpPr/>
            <p:nvPr/>
          </p:nvSpPr>
          <p:spPr>
            <a:xfrm>
              <a:off x="7182696" y="2728163"/>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3</a:t>
              </a:r>
              <a:endParaRPr lang="en-NZ" sz="2400" b="1" dirty="0"/>
            </a:p>
          </p:txBody>
        </p:sp>
        <p:sp>
          <p:nvSpPr>
            <p:cNvPr id="30" name="Rectangle 29"/>
            <p:cNvSpPr/>
            <p:nvPr/>
          </p:nvSpPr>
          <p:spPr>
            <a:xfrm>
              <a:off x="7542741" y="2728164"/>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3</a:t>
              </a:r>
              <a:endParaRPr lang="en-NZ" sz="2400" b="1" dirty="0"/>
            </a:p>
          </p:txBody>
        </p:sp>
        <p:sp>
          <p:nvSpPr>
            <p:cNvPr id="53" name="TextBox 52"/>
            <p:cNvSpPr txBox="1"/>
            <p:nvPr/>
          </p:nvSpPr>
          <p:spPr>
            <a:xfrm>
              <a:off x="907675" y="2728164"/>
              <a:ext cx="4114750" cy="369332"/>
            </a:xfrm>
            <a:prstGeom prst="rect">
              <a:avLst/>
            </a:prstGeom>
            <a:noFill/>
          </p:spPr>
          <p:txBody>
            <a:bodyPr wrap="square" rtlCol="0">
              <a:spAutoFit/>
            </a:bodyPr>
            <a:lstStyle/>
            <a:p>
              <a:r>
                <a:rPr lang="en-NZ" sz="1800" dirty="0" smtClean="0">
                  <a:solidFill>
                    <a:schemeClr val="bg1"/>
                  </a:solidFill>
                  <a:latin typeface="+mn-lt"/>
                </a:rPr>
                <a:t>Prefix sum </a:t>
              </a:r>
              <a:r>
                <a:rPr lang="en-NZ" sz="1800" b="1" i="1" dirty="0">
                  <a:solidFill>
                    <a:schemeClr val="bg1"/>
                  </a:solidFill>
                  <a:latin typeface="Bookman Old Style" pitchFamily="18" charset="0"/>
                </a:rPr>
                <a:t>n </a:t>
              </a:r>
              <a:r>
                <a:rPr lang="en-NZ" sz="1800" dirty="0" smtClean="0">
                  <a:solidFill>
                    <a:schemeClr val="bg1"/>
                  </a:solidFill>
                  <a:latin typeface="+mn-lt"/>
                </a:rPr>
                <a:t>of active bits (vector)</a:t>
              </a:r>
              <a:endParaRPr lang="en-NZ" sz="2200" dirty="0">
                <a:solidFill>
                  <a:schemeClr val="bg1"/>
                </a:solidFill>
                <a:latin typeface="+mn-lt"/>
              </a:endParaRPr>
            </a:p>
          </p:txBody>
        </p:sp>
      </p:grpSp>
      <p:grpSp>
        <p:nvGrpSpPr>
          <p:cNvPr id="225" name="Group 224"/>
          <p:cNvGrpSpPr/>
          <p:nvPr/>
        </p:nvGrpSpPr>
        <p:grpSpPr>
          <a:xfrm>
            <a:off x="907675" y="4149817"/>
            <a:ext cx="6995110" cy="369336"/>
            <a:chOff x="907675" y="4149817"/>
            <a:chExt cx="6995110" cy="369336"/>
          </a:xfrm>
        </p:grpSpPr>
        <p:sp>
          <p:nvSpPr>
            <p:cNvPr id="54" name="Rectangle 53"/>
            <p:cNvSpPr/>
            <p:nvPr/>
          </p:nvSpPr>
          <p:spPr>
            <a:xfrm>
              <a:off x="5022423" y="414982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57" name="Rectangle 56"/>
            <p:cNvSpPr/>
            <p:nvPr/>
          </p:nvSpPr>
          <p:spPr>
            <a:xfrm>
              <a:off x="5742514" y="414982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58" name="Rectangle 57"/>
            <p:cNvSpPr/>
            <p:nvPr/>
          </p:nvSpPr>
          <p:spPr>
            <a:xfrm>
              <a:off x="6102559" y="414982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2" name="Rectangle 61"/>
            <p:cNvSpPr/>
            <p:nvPr/>
          </p:nvSpPr>
          <p:spPr>
            <a:xfrm>
              <a:off x="6822650" y="414982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3" name="Rectangle 62"/>
            <p:cNvSpPr/>
            <p:nvPr/>
          </p:nvSpPr>
          <p:spPr>
            <a:xfrm>
              <a:off x="7182695" y="414981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4" name="Rectangle 63"/>
            <p:cNvSpPr/>
            <p:nvPr/>
          </p:nvSpPr>
          <p:spPr>
            <a:xfrm>
              <a:off x="7542740" y="414982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71" name="Rectangle 70"/>
            <p:cNvSpPr/>
            <p:nvPr/>
          </p:nvSpPr>
          <p:spPr>
            <a:xfrm>
              <a:off x="5382469" y="414982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4</a:t>
              </a:r>
              <a:endParaRPr lang="en-NZ" b="1" dirty="0"/>
            </a:p>
          </p:txBody>
        </p:sp>
        <p:sp>
          <p:nvSpPr>
            <p:cNvPr id="72" name="TextBox 71"/>
            <p:cNvSpPr txBox="1"/>
            <p:nvPr/>
          </p:nvSpPr>
          <p:spPr>
            <a:xfrm>
              <a:off x="907675" y="4149821"/>
              <a:ext cx="4114750" cy="369332"/>
            </a:xfrm>
            <a:prstGeom prst="rect">
              <a:avLst/>
            </a:prstGeom>
            <a:noFill/>
          </p:spPr>
          <p:txBody>
            <a:bodyPr wrap="square" rtlCol="0">
              <a:spAutoFit/>
            </a:bodyPr>
            <a:lstStyle/>
            <a:p>
              <a:r>
                <a:rPr lang="en-NZ" sz="1800" dirty="0" smtClean="0">
                  <a:solidFill>
                    <a:schemeClr val="bg1"/>
                  </a:solidFill>
                  <a:latin typeface="+mn-lt"/>
                </a:rPr>
                <a:t>First active thread performs global atomic</a:t>
              </a:r>
              <a:endParaRPr lang="en-NZ" sz="1800" dirty="0">
                <a:solidFill>
                  <a:schemeClr val="bg1"/>
                </a:solidFill>
                <a:latin typeface="+mn-lt"/>
              </a:endParaRPr>
            </a:p>
          </p:txBody>
        </p:sp>
        <p:sp>
          <p:nvSpPr>
            <p:cNvPr id="97" name="Rectangle 96"/>
            <p:cNvSpPr/>
            <p:nvPr/>
          </p:nvSpPr>
          <p:spPr>
            <a:xfrm>
              <a:off x="6462605" y="4149817"/>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grpSp>
      <p:grpSp>
        <p:nvGrpSpPr>
          <p:cNvPr id="15" name="Group 14"/>
          <p:cNvGrpSpPr/>
          <p:nvPr/>
        </p:nvGrpSpPr>
        <p:grpSpPr>
          <a:xfrm>
            <a:off x="907675" y="3429731"/>
            <a:ext cx="6995113" cy="387855"/>
            <a:chOff x="907675" y="3429731"/>
            <a:chExt cx="6995113" cy="387855"/>
          </a:xfrm>
        </p:grpSpPr>
        <p:sp>
          <p:nvSpPr>
            <p:cNvPr id="70" name="TextBox 69"/>
            <p:cNvSpPr txBox="1"/>
            <p:nvPr/>
          </p:nvSpPr>
          <p:spPr>
            <a:xfrm>
              <a:off x="907675" y="3448254"/>
              <a:ext cx="4114750" cy="369332"/>
            </a:xfrm>
            <a:prstGeom prst="rect">
              <a:avLst/>
            </a:prstGeom>
            <a:noFill/>
          </p:spPr>
          <p:txBody>
            <a:bodyPr wrap="square" rtlCol="0">
              <a:spAutoFit/>
            </a:bodyPr>
            <a:lstStyle/>
            <a:p>
              <a:r>
                <a:rPr lang="en-NZ" sz="1800" dirty="0" smtClean="0">
                  <a:solidFill>
                    <a:schemeClr val="bg1"/>
                  </a:solidFill>
                  <a:latin typeface="+mn-lt"/>
                </a:rPr>
                <a:t>Count of active thread bit-mask (scalar)</a:t>
              </a:r>
              <a:endParaRPr lang="en-NZ" sz="1800" dirty="0">
                <a:solidFill>
                  <a:schemeClr val="bg1"/>
                </a:solidFill>
                <a:latin typeface="+mn-lt"/>
              </a:endParaRPr>
            </a:p>
          </p:txBody>
        </p:sp>
        <p:sp>
          <p:nvSpPr>
            <p:cNvPr id="117" name="Rectangle 116"/>
            <p:cNvSpPr/>
            <p:nvPr/>
          </p:nvSpPr>
          <p:spPr>
            <a:xfrm>
              <a:off x="5029777" y="3429731"/>
              <a:ext cx="2873011"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4</a:t>
              </a:r>
              <a:endParaRPr lang="en-NZ" sz="2400" b="1" dirty="0"/>
            </a:p>
          </p:txBody>
        </p:sp>
      </p:grpSp>
      <p:grpSp>
        <p:nvGrpSpPr>
          <p:cNvPr id="31" name="Group 30"/>
          <p:cNvGrpSpPr/>
          <p:nvPr/>
        </p:nvGrpSpPr>
        <p:grpSpPr>
          <a:xfrm>
            <a:off x="907675" y="1169652"/>
            <a:ext cx="9850492" cy="1105535"/>
            <a:chOff x="907675" y="1169652"/>
            <a:chExt cx="9850492" cy="1105535"/>
          </a:xfrm>
        </p:grpSpPr>
        <p:grpSp>
          <p:nvGrpSpPr>
            <p:cNvPr id="264" name="Group 263"/>
            <p:cNvGrpSpPr/>
            <p:nvPr/>
          </p:nvGrpSpPr>
          <p:grpSpPr>
            <a:xfrm>
              <a:off x="907675" y="1169652"/>
              <a:ext cx="7007115" cy="829249"/>
              <a:chOff x="907675" y="1169652"/>
              <a:chExt cx="7007115" cy="829249"/>
            </a:xfrm>
          </p:grpSpPr>
          <p:grpSp>
            <p:nvGrpSpPr>
              <p:cNvPr id="196" name="Group 195"/>
              <p:cNvGrpSpPr/>
              <p:nvPr/>
            </p:nvGrpSpPr>
            <p:grpSpPr>
              <a:xfrm>
                <a:off x="907675" y="1169652"/>
                <a:ext cx="6995108" cy="646331"/>
                <a:chOff x="907675" y="1169652"/>
                <a:chExt cx="6995108" cy="646331"/>
              </a:xfrm>
            </p:grpSpPr>
            <p:sp>
              <p:nvSpPr>
                <p:cNvPr id="187" name="Rectangle 186"/>
                <p:cNvSpPr/>
                <p:nvPr/>
              </p:nvSpPr>
              <p:spPr>
                <a:xfrm>
                  <a:off x="5022424" y="127881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A</a:t>
                  </a:r>
                  <a:endParaRPr lang="en-NZ" sz="2400" b="1" dirty="0"/>
                </a:p>
              </p:txBody>
            </p:sp>
            <p:sp>
              <p:nvSpPr>
                <p:cNvPr id="188" name="Rectangle 187"/>
                <p:cNvSpPr/>
                <p:nvPr/>
              </p:nvSpPr>
              <p:spPr>
                <a:xfrm>
                  <a:off x="5382469" y="1278812"/>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89" name="Rectangle 188"/>
                <p:cNvSpPr/>
                <p:nvPr/>
              </p:nvSpPr>
              <p:spPr>
                <a:xfrm>
                  <a:off x="5742514" y="127881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C</a:t>
                  </a:r>
                  <a:endParaRPr lang="en-NZ" sz="2400" b="1" dirty="0"/>
                </a:p>
              </p:txBody>
            </p:sp>
            <p:sp>
              <p:nvSpPr>
                <p:cNvPr id="190" name="Rectangle 189"/>
                <p:cNvSpPr/>
                <p:nvPr/>
              </p:nvSpPr>
              <p:spPr>
                <a:xfrm>
                  <a:off x="6102557" y="1278873"/>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D</a:t>
                  </a:r>
                  <a:endParaRPr lang="en-NZ" sz="2400" b="1" dirty="0"/>
                </a:p>
              </p:txBody>
            </p:sp>
            <p:sp>
              <p:nvSpPr>
                <p:cNvPr id="191" name="Rectangle 190"/>
                <p:cNvSpPr/>
                <p:nvPr/>
              </p:nvSpPr>
              <p:spPr>
                <a:xfrm>
                  <a:off x="6462602" y="1278872"/>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E</a:t>
                  </a:r>
                  <a:endParaRPr lang="en-NZ" sz="2400" b="1" dirty="0"/>
                </a:p>
              </p:txBody>
            </p:sp>
            <p:sp>
              <p:nvSpPr>
                <p:cNvPr id="192" name="Rectangle 191"/>
                <p:cNvSpPr/>
                <p:nvPr/>
              </p:nvSpPr>
              <p:spPr>
                <a:xfrm>
                  <a:off x="6822647" y="1278873"/>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F</a:t>
                  </a:r>
                  <a:endParaRPr lang="en-NZ" sz="2400" b="1" dirty="0"/>
                </a:p>
              </p:txBody>
            </p:sp>
            <p:sp>
              <p:nvSpPr>
                <p:cNvPr id="193" name="Rectangle 192"/>
                <p:cNvSpPr/>
                <p:nvPr/>
              </p:nvSpPr>
              <p:spPr>
                <a:xfrm>
                  <a:off x="7182693" y="1278873"/>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G</a:t>
                  </a:r>
                  <a:endParaRPr lang="en-NZ" sz="2400" b="1" dirty="0"/>
                </a:p>
              </p:txBody>
            </p:sp>
            <p:sp>
              <p:nvSpPr>
                <p:cNvPr id="194" name="Rectangle 193"/>
                <p:cNvSpPr/>
                <p:nvPr/>
              </p:nvSpPr>
              <p:spPr>
                <a:xfrm>
                  <a:off x="7542738" y="1278872"/>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95" name="TextBox 194"/>
                <p:cNvSpPr txBox="1"/>
                <p:nvPr/>
              </p:nvSpPr>
              <p:spPr>
                <a:xfrm>
                  <a:off x="907675" y="1169652"/>
                  <a:ext cx="4114750" cy="646331"/>
                </a:xfrm>
                <a:prstGeom prst="rect">
                  <a:avLst/>
                </a:prstGeom>
                <a:noFill/>
              </p:spPr>
              <p:txBody>
                <a:bodyPr wrap="square" rtlCol="0">
                  <a:spAutoFit/>
                </a:bodyPr>
                <a:lstStyle/>
                <a:p>
                  <a:r>
                    <a:rPr lang="en-NZ" sz="1800" dirty="0" smtClean="0">
                      <a:solidFill>
                        <a:schemeClr val="bg1"/>
                      </a:solidFill>
                      <a:latin typeface="+mn-lt"/>
                    </a:rPr>
                    <a:t>Active threads each want to write an item</a:t>
                  </a:r>
                </a:p>
                <a:p>
                  <a:r>
                    <a:rPr lang="en-NZ" sz="1800" dirty="0" smtClean="0">
                      <a:solidFill>
                        <a:schemeClr val="bg1"/>
                      </a:solidFill>
                      <a:latin typeface="+mn-lt"/>
                    </a:rPr>
                    <a:t>to shared output, using counter to append</a:t>
                  </a:r>
                  <a:endParaRPr lang="en-NZ" sz="1800" dirty="0">
                    <a:solidFill>
                      <a:schemeClr val="bg1"/>
                    </a:solidFill>
                    <a:latin typeface="+mn-lt"/>
                  </a:endParaRPr>
                </a:p>
              </p:txBody>
            </p:sp>
          </p:grpSp>
          <p:sp>
            <p:nvSpPr>
              <p:cNvPr id="262" name="TextBox 261"/>
              <p:cNvSpPr txBox="1"/>
              <p:nvPr/>
            </p:nvSpPr>
            <p:spPr>
              <a:xfrm>
                <a:off x="5029777" y="1629569"/>
                <a:ext cx="2885013" cy="369332"/>
              </a:xfrm>
              <a:prstGeom prst="rect">
                <a:avLst/>
              </a:prstGeom>
              <a:noFill/>
            </p:spPr>
            <p:txBody>
              <a:bodyPr wrap="square" rtlCol="0">
                <a:spAutoFit/>
              </a:bodyPr>
              <a:lstStyle/>
              <a:p>
                <a:pPr algn="ctr"/>
                <a:r>
                  <a:rPr lang="en-NZ" sz="1800" dirty="0" smtClean="0">
                    <a:solidFill>
                      <a:schemeClr val="bg1"/>
                    </a:solidFill>
                    <a:latin typeface="+mn-lt"/>
                  </a:rPr>
                  <a:t>Threads</a:t>
                </a:r>
                <a:endParaRPr lang="en-NZ" sz="1800" dirty="0">
                  <a:solidFill>
                    <a:schemeClr val="bg1"/>
                  </a:solidFill>
                  <a:latin typeface="+mn-lt"/>
                </a:endParaRPr>
              </a:p>
            </p:txBody>
          </p:sp>
        </p:grpSp>
        <p:sp>
          <p:nvSpPr>
            <p:cNvPr id="119" name="Snip Same Side Corner Rectangle 118"/>
            <p:cNvSpPr/>
            <p:nvPr/>
          </p:nvSpPr>
          <p:spPr>
            <a:xfrm rot="16200000">
              <a:off x="8969065" y="1263023"/>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120" name="Rectangle 119"/>
            <p:cNvSpPr/>
            <p:nvPr/>
          </p:nvSpPr>
          <p:spPr>
            <a:xfrm>
              <a:off x="9335610" y="1269523"/>
              <a:ext cx="720090" cy="360045"/>
            </a:xfrm>
            <a:prstGeom prst="rect">
              <a:avLst/>
            </a:prstGeom>
            <a:solidFill>
              <a:srgbClr val="3C8C9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smtClean="0">
                  <a:latin typeface="Bookman Old Style" pitchFamily="18" charset="0"/>
                </a:rPr>
                <a:t>m</a:t>
              </a:r>
              <a:endParaRPr lang="en-NZ" b="1" i="1" dirty="0">
                <a:latin typeface="Bookman Old Style" pitchFamily="18" charset="0"/>
              </a:endParaRPr>
            </a:p>
          </p:txBody>
        </p:sp>
        <p:sp>
          <p:nvSpPr>
            <p:cNvPr id="121" name="Snip Same Side Corner Rectangle 120"/>
            <p:cNvSpPr/>
            <p:nvPr/>
          </p:nvSpPr>
          <p:spPr>
            <a:xfrm rot="5400000">
              <a:off x="10049232" y="1275991"/>
              <a:ext cx="372980" cy="360046"/>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162" name="TextBox 161"/>
            <p:cNvSpPr txBox="1"/>
            <p:nvPr/>
          </p:nvSpPr>
          <p:spPr>
            <a:xfrm>
              <a:off x="8973658" y="1628856"/>
              <a:ext cx="1784509" cy="646331"/>
            </a:xfrm>
            <a:prstGeom prst="rect">
              <a:avLst/>
            </a:prstGeom>
            <a:noFill/>
          </p:spPr>
          <p:txBody>
            <a:bodyPr wrap="square" rtlCol="0">
              <a:spAutoFit/>
            </a:bodyPr>
            <a:lstStyle/>
            <a:p>
              <a:r>
                <a:rPr lang="en-NZ" sz="1800" dirty="0" smtClean="0">
                  <a:solidFill>
                    <a:schemeClr val="bg1"/>
                  </a:solidFill>
                  <a:latin typeface="+mn-lt"/>
                </a:rPr>
                <a:t>Counter buffer</a:t>
              </a:r>
            </a:p>
            <a:p>
              <a:r>
                <a:rPr lang="en-NZ" sz="1800" dirty="0" smtClean="0">
                  <a:solidFill>
                    <a:schemeClr val="bg1"/>
                  </a:solidFill>
                  <a:latin typeface="+mn-lt"/>
                </a:rPr>
                <a:t>(initial value)</a:t>
              </a:r>
              <a:endParaRPr lang="en-NZ" sz="1800" dirty="0">
                <a:solidFill>
                  <a:schemeClr val="bg1"/>
                </a:solidFill>
                <a:latin typeface="+mn-lt"/>
              </a:endParaRPr>
            </a:p>
          </p:txBody>
        </p:sp>
      </p:grpSp>
      <p:grpSp>
        <p:nvGrpSpPr>
          <p:cNvPr id="231" name="Group 230"/>
          <p:cNvGrpSpPr/>
          <p:nvPr/>
        </p:nvGrpSpPr>
        <p:grpSpPr>
          <a:xfrm>
            <a:off x="907673" y="4693551"/>
            <a:ext cx="8067893" cy="822691"/>
            <a:chOff x="907673" y="4693551"/>
            <a:chExt cx="8067893" cy="822691"/>
          </a:xfrm>
        </p:grpSpPr>
        <p:grpSp>
          <p:nvGrpSpPr>
            <p:cNvPr id="227" name="Group 226"/>
            <p:cNvGrpSpPr/>
            <p:nvPr/>
          </p:nvGrpSpPr>
          <p:grpSpPr>
            <a:xfrm>
              <a:off x="907673" y="4869906"/>
              <a:ext cx="6995109" cy="646336"/>
              <a:chOff x="907673" y="4869906"/>
              <a:chExt cx="6995109" cy="646336"/>
            </a:xfrm>
          </p:grpSpPr>
          <p:sp>
            <p:nvSpPr>
              <p:cNvPr id="126" name="TextBox 125"/>
              <p:cNvSpPr txBox="1"/>
              <p:nvPr/>
            </p:nvSpPr>
            <p:spPr>
              <a:xfrm>
                <a:off x="907673" y="4869911"/>
                <a:ext cx="4114750" cy="646331"/>
              </a:xfrm>
              <a:prstGeom prst="rect">
                <a:avLst/>
              </a:prstGeom>
              <a:noFill/>
            </p:spPr>
            <p:txBody>
              <a:bodyPr wrap="square" rtlCol="0">
                <a:spAutoFit/>
              </a:bodyPr>
              <a:lstStyle/>
              <a:p>
                <a:r>
                  <a:rPr lang="en-NZ" sz="1800" dirty="0" smtClean="0">
                    <a:solidFill>
                      <a:schemeClr val="bg1"/>
                    </a:solidFill>
                    <a:latin typeface="+mn-lt"/>
                  </a:rPr>
                  <a:t>Previous counter value </a:t>
                </a:r>
                <a:r>
                  <a:rPr lang="en-NZ" sz="1800" b="1" i="1" dirty="0">
                    <a:solidFill>
                      <a:schemeClr val="bg1"/>
                    </a:solidFill>
                    <a:latin typeface="Bookman Old Style" pitchFamily="18" charset="0"/>
                  </a:rPr>
                  <a:t>m</a:t>
                </a:r>
                <a:r>
                  <a:rPr lang="en-NZ" sz="1400" b="1" i="1" dirty="0" smtClean="0">
                    <a:solidFill>
                      <a:schemeClr val="bg1"/>
                    </a:solidFill>
                  </a:rPr>
                  <a:t> </a:t>
                </a:r>
                <a:r>
                  <a:rPr lang="en-NZ" sz="1800" dirty="0" smtClean="0">
                    <a:solidFill>
                      <a:schemeClr val="bg1"/>
                    </a:solidFill>
                    <a:latin typeface="+mn-lt"/>
                  </a:rPr>
                  <a:t>distributed  to all threads</a:t>
                </a:r>
                <a:endParaRPr lang="en-NZ" sz="1800" b="1" i="1" dirty="0" smtClean="0">
                  <a:solidFill>
                    <a:schemeClr val="bg1"/>
                  </a:solidFill>
                  <a:latin typeface="+mn-lt"/>
                </a:endParaRPr>
              </a:p>
            </p:txBody>
          </p:sp>
          <p:sp>
            <p:nvSpPr>
              <p:cNvPr id="129" name="Rectangle 128"/>
              <p:cNvSpPr/>
              <p:nvPr/>
            </p:nvSpPr>
            <p:spPr>
              <a:xfrm>
                <a:off x="5022420" y="486991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30" name="Rectangle 129"/>
              <p:cNvSpPr/>
              <p:nvPr/>
            </p:nvSpPr>
            <p:spPr>
              <a:xfrm>
                <a:off x="5742511" y="486991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31" name="Rectangle 130"/>
              <p:cNvSpPr/>
              <p:nvPr/>
            </p:nvSpPr>
            <p:spPr>
              <a:xfrm>
                <a:off x="6102556" y="486991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32" name="Rectangle 131"/>
              <p:cNvSpPr/>
              <p:nvPr/>
            </p:nvSpPr>
            <p:spPr>
              <a:xfrm>
                <a:off x="6822647" y="4869909"/>
                <a:ext cx="360045" cy="360045"/>
              </a:xfrm>
              <a:prstGeom prst="rect">
                <a:avLst/>
              </a:prstGeom>
              <a:solidFill>
                <a:srgbClr val="CC6600"/>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a:solidFill>
                      <a:schemeClr val="bg1"/>
                    </a:solidFill>
                    <a:latin typeface="Bookman Old Style" pitchFamily="18" charset="0"/>
                  </a:rPr>
                  <a:t>m</a:t>
                </a:r>
              </a:p>
            </p:txBody>
          </p:sp>
          <p:sp>
            <p:nvSpPr>
              <p:cNvPr id="133" name="Rectangle 132"/>
              <p:cNvSpPr/>
              <p:nvPr/>
            </p:nvSpPr>
            <p:spPr>
              <a:xfrm>
                <a:off x="7182692" y="4869908"/>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34" name="Rectangle 133"/>
              <p:cNvSpPr/>
              <p:nvPr/>
            </p:nvSpPr>
            <p:spPr>
              <a:xfrm>
                <a:off x="7542737" y="4869909"/>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a:latin typeface="Bookman Old Style" pitchFamily="18" charset="0"/>
                  </a:rPr>
                  <a:t>m</a:t>
                </a:r>
              </a:p>
            </p:txBody>
          </p:sp>
          <p:sp>
            <p:nvSpPr>
              <p:cNvPr id="135" name="Rectangle 134"/>
              <p:cNvSpPr/>
              <p:nvPr/>
            </p:nvSpPr>
            <p:spPr>
              <a:xfrm>
                <a:off x="5382466" y="4869910"/>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smtClean="0">
                    <a:latin typeface="Bookman Old Style" pitchFamily="18" charset="0"/>
                  </a:rPr>
                  <a:t>m</a:t>
                </a:r>
                <a:endParaRPr lang="en-NZ" sz="1800" b="1" i="1" dirty="0">
                  <a:latin typeface="Bookman Old Style" pitchFamily="18" charset="0"/>
                </a:endParaRPr>
              </a:p>
            </p:txBody>
          </p:sp>
          <p:sp>
            <p:nvSpPr>
              <p:cNvPr id="136" name="Rectangle 135"/>
              <p:cNvSpPr/>
              <p:nvPr/>
            </p:nvSpPr>
            <p:spPr>
              <a:xfrm>
                <a:off x="6462602" y="4869906"/>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a:latin typeface="Bookman Old Style" pitchFamily="18" charset="0"/>
                  </a:rPr>
                  <a:t>m</a:t>
                </a:r>
              </a:p>
            </p:txBody>
          </p:sp>
        </p:grpSp>
        <p:cxnSp>
          <p:nvCxnSpPr>
            <p:cNvPr id="161" name="Straight Arrow Connector 160"/>
            <p:cNvCxnSpPr/>
            <p:nvPr/>
          </p:nvCxnSpPr>
          <p:spPr>
            <a:xfrm flipH="1">
              <a:off x="7895431" y="4693551"/>
              <a:ext cx="1080135" cy="376415"/>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grpSp>
      <p:grpSp>
        <p:nvGrpSpPr>
          <p:cNvPr id="230" name="Group 229"/>
          <p:cNvGrpSpPr/>
          <p:nvPr/>
        </p:nvGrpSpPr>
        <p:grpSpPr>
          <a:xfrm>
            <a:off x="915027" y="5228327"/>
            <a:ext cx="10398942" cy="1327356"/>
            <a:chOff x="915027" y="5228327"/>
            <a:chExt cx="10398942" cy="1327356"/>
          </a:xfrm>
        </p:grpSpPr>
        <p:sp>
          <p:nvSpPr>
            <p:cNvPr id="165" name="TextBox 164"/>
            <p:cNvSpPr txBox="1"/>
            <p:nvPr/>
          </p:nvSpPr>
          <p:spPr>
            <a:xfrm>
              <a:off x="915027" y="5590002"/>
              <a:ext cx="4114750" cy="369332"/>
            </a:xfrm>
            <a:prstGeom prst="rect">
              <a:avLst/>
            </a:prstGeom>
            <a:noFill/>
          </p:spPr>
          <p:txBody>
            <a:bodyPr wrap="square" rtlCol="0">
              <a:spAutoFit/>
            </a:bodyPr>
            <a:lstStyle/>
            <a:p>
              <a:r>
                <a:rPr lang="en-NZ" sz="1800" dirty="0" smtClean="0">
                  <a:solidFill>
                    <a:schemeClr val="bg1"/>
                  </a:solidFill>
                  <a:latin typeface="+mn-lt"/>
                </a:rPr>
                <a:t>Each thread writes to address </a:t>
              </a:r>
              <a:r>
                <a:rPr lang="en-NZ" sz="1800" b="1" i="1" dirty="0" smtClean="0">
                  <a:solidFill>
                    <a:schemeClr val="bg1"/>
                  </a:solidFill>
                  <a:latin typeface="Bookman Old Style" pitchFamily="18" charset="0"/>
                </a:rPr>
                <a:t>(</a:t>
              </a:r>
              <a:r>
                <a:rPr lang="en-NZ" sz="1800" b="1" i="1" dirty="0" err="1" smtClean="0">
                  <a:solidFill>
                    <a:schemeClr val="bg1"/>
                  </a:solidFill>
                  <a:latin typeface="Bookman Old Style" pitchFamily="18" charset="0"/>
                </a:rPr>
                <a:t>m+n</a:t>
              </a:r>
              <a:r>
                <a:rPr lang="en-NZ" sz="1800" b="1" i="1" dirty="0" smtClean="0">
                  <a:solidFill>
                    <a:schemeClr val="bg1"/>
                  </a:solidFill>
                  <a:latin typeface="Bookman Old Style" pitchFamily="18" charset="0"/>
                </a:rPr>
                <a:t>)</a:t>
              </a:r>
              <a:endParaRPr lang="en-NZ" sz="2200" b="1" i="1" dirty="0">
                <a:solidFill>
                  <a:schemeClr val="bg1"/>
                </a:solidFill>
                <a:latin typeface="Bookman Old Style" pitchFamily="18" charset="0"/>
              </a:endParaRPr>
            </a:p>
          </p:txBody>
        </p:sp>
        <p:sp>
          <p:nvSpPr>
            <p:cNvPr id="168" name="Rectangle 167"/>
            <p:cNvSpPr/>
            <p:nvPr/>
          </p:nvSpPr>
          <p:spPr>
            <a:xfrm>
              <a:off x="10055701" y="5597659"/>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F</a:t>
              </a:r>
              <a:endParaRPr lang="en-NZ" sz="2400" b="1" dirty="0"/>
            </a:p>
          </p:txBody>
        </p:sp>
        <p:sp>
          <p:nvSpPr>
            <p:cNvPr id="169" name="Rectangle 168"/>
            <p:cNvSpPr/>
            <p:nvPr/>
          </p:nvSpPr>
          <p:spPr>
            <a:xfrm>
              <a:off x="9335611" y="559766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70" name="Rectangle 169"/>
            <p:cNvSpPr/>
            <p:nvPr/>
          </p:nvSpPr>
          <p:spPr>
            <a:xfrm>
              <a:off x="9695655" y="5597660"/>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E</a:t>
              </a:r>
              <a:endParaRPr lang="en-NZ" sz="2400" b="1" dirty="0"/>
            </a:p>
          </p:txBody>
        </p:sp>
        <p:sp>
          <p:nvSpPr>
            <p:cNvPr id="174" name="TextBox 173"/>
            <p:cNvSpPr txBox="1"/>
            <p:nvPr/>
          </p:nvSpPr>
          <p:spPr>
            <a:xfrm>
              <a:off x="8973659" y="5228327"/>
              <a:ext cx="1784509" cy="369332"/>
            </a:xfrm>
            <a:prstGeom prst="rect">
              <a:avLst/>
            </a:prstGeom>
            <a:noFill/>
          </p:spPr>
          <p:txBody>
            <a:bodyPr wrap="square" rtlCol="0">
              <a:spAutoFit/>
            </a:bodyPr>
            <a:lstStyle/>
            <a:p>
              <a:r>
                <a:rPr lang="en-NZ" sz="1800" dirty="0" smtClean="0">
                  <a:solidFill>
                    <a:schemeClr val="bg1"/>
                  </a:solidFill>
                  <a:latin typeface="+mn-lt"/>
                </a:rPr>
                <a:t>Output buffer</a:t>
              </a:r>
              <a:endParaRPr lang="en-NZ" sz="1800" dirty="0">
                <a:solidFill>
                  <a:schemeClr val="bg1"/>
                </a:solidFill>
                <a:latin typeface="+mn-lt"/>
              </a:endParaRPr>
            </a:p>
          </p:txBody>
        </p:sp>
        <p:sp>
          <p:nvSpPr>
            <p:cNvPr id="239" name="Snip Same Side Corner Rectangle 238"/>
            <p:cNvSpPr/>
            <p:nvPr/>
          </p:nvSpPr>
          <p:spPr>
            <a:xfrm rot="16200000">
              <a:off x="8972777" y="5591228"/>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40" name="Snip Same Side Corner Rectangle 239"/>
            <p:cNvSpPr/>
            <p:nvPr/>
          </p:nvSpPr>
          <p:spPr>
            <a:xfrm rot="5400000">
              <a:off x="10858390" y="5506272"/>
              <a:ext cx="372980" cy="538179"/>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142" name="Rectangle 141"/>
            <p:cNvSpPr/>
            <p:nvPr/>
          </p:nvSpPr>
          <p:spPr>
            <a:xfrm>
              <a:off x="5022426" y="5584727"/>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43" name="Rectangle 142"/>
            <p:cNvSpPr/>
            <p:nvPr/>
          </p:nvSpPr>
          <p:spPr>
            <a:xfrm>
              <a:off x="5742517" y="5584727"/>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46" name="Rectangle 145"/>
            <p:cNvSpPr/>
            <p:nvPr/>
          </p:nvSpPr>
          <p:spPr>
            <a:xfrm>
              <a:off x="6102562" y="5584728"/>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48" name="Rectangle 147"/>
            <p:cNvSpPr/>
            <p:nvPr/>
          </p:nvSpPr>
          <p:spPr>
            <a:xfrm>
              <a:off x="6822653" y="5584726"/>
              <a:ext cx="360045" cy="360045"/>
            </a:xfrm>
            <a:prstGeom prst="rect">
              <a:avLst/>
            </a:prstGeom>
            <a:solidFill>
              <a:srgbClr val="CC6600"/>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wrap="none" lIns="18000" tIns="18000" rIns="18000" bIns="18000" rtlCol="0" anchor="ctr"/>
            <a:lstStyle/>
            <a:p>
              <a:pPr algn="ctr"/>
              <a:r>
                <a:rPr lang="en-NZ" sz="1050" b="1" i="1" dirty="0" smtClean="0">
                  <a:latin typeface="Bookman Old Style" pitchFamily="18" charset="0"/>
                </a:rPr>
                <a:t>m</a:t>
              </a:r>
              <a:r>
                <a:rPr lang="en-NZ" sz="1050" b="1" dirty="0" smtClean="0">
                  <a:latin typeface="Bookman Old Style" pitchFamily="18" charset="0"/>
                </a:rPr>
                <a:t>+2</a:t>
              </a:r>
              <a:endParaRPr lang="en-NZ" sz="1050" b="1" dirty="0">
                <a:solidFill>
                  <a:schemeClr val="bg1"/>
                </a:solidFill>
              </a:endParaRPr>
            </a:p>
          </p:txBody>
        </p:sp>
        <p:sp>
          <p:nvSpPr>
            <p:cNvPr id="157" name="Rectangle 156"/>
            <p:cNvSpPr/>
            <p:nvPr/>
          </p:nvSpPr>
          <p:spPr>
            <a:xfrm>
              <a:off x="7182698" y="5584725"/>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8" name="Rectangle 157"/>
            <p:cNvSpPr/>
            <p:nvPr/>
          </p:nvSpPr>
          <p:spPr>
            <a:xfrm>
              <a:off x="7542743" y="5584726"/>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18000" tIns="18000" rIns="18000" bIns="18000" rtlCol="0" anchor="ctr"/>
            <a:lstStyle/>
            <a:p>
              <a:pPr algn="ctr"/>
              <a:r>
                <a:rPr lang="en-NZ" sz="1050" b="1" i="1" dirty="0" smtClean="0">
                  <a:latin typeface="Bookman Old Style" pitchFamily="18" charset="0"/>
                </a:rPr>
                <a:t>m</a:t>
              </a:r>
              <a:r>
                <a:rPr lang="en-NZ" sz="1050" b="1" dirty="0" smtClean="0">
                  <a:latin typeface="Bookman Old Style" pitchFamily="18" charset="0"/>
                </a:rPr>
                <a:t>+3</a:t>
              </a:r>
              <a:endParaRPr lang="en-NZ" sz="1800" b="1" dirty="0">
                <a:latin typeface="Bookman Old Style" pitchFamily="18" charset="0"/>
              </a:endParaRPr>
            </a:p>
          </p:txBody>
        </p:sp>
        <p:sp>
          <p:nvSpPr>
            <p:cNvPr id="159" name="Rectangle 158"/>
            <p:cNvSpPr/>
            <p:nvPr/>
          </p:nvSpPr>
          <p:spPr>
            <a:xfrm>
              <a:off x="5382472" y="558472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18000" tIns="18000" rIns="18000" bIns="18000" rtlCol="0" anchor="ctr"/>
            <a:lstStyle/>
            <a:p>
              <a:pPr algn="ctr"/>
              <a:r>
                <a:rPr lang="en-NZ" sz="1000" b="1" i="1" dirty="0">
                  <a:latin typeface="Bookman Old Style" pitchFamily="18" charset="0"/>
                </a:rPr>
                <a:t>m</a:t>
              </a:r>
              <a:r>
                <a:rPr lang="en-NZ" sz="1000" b="1" dirty="0" smtClean="0">
                  <a:latin typeface="Bookman Old Style" pitchFamily="18" charset="0"/>
                </a:rPr>
                <a:t>+0</a:t>
              </a:r>
              <a:endParaRPr lang="en-NZ" sz="1600" b="1" dirty="0">
                <a:latin typeface="Bookman Old Style" pitchFamily="18" charset="0"/>
              </a:endParaRPr>
            </a:p>
          </p:txBody>
        </p:sp>
        <p:sp>
          <p:nvSpPr>
            <p:cNvPr id="160" name="Rectangle 159"/>
            <p:cNvSpPr/>
            <p:nvPr/>
          </p:nvSpPr>
          <p:spPr>
            <a:xfrm>
              <a:off x="6462608" y="558472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none" lIns="18000" tIns="18000" rIns="18000" bIns="18000" rtlCol="0" anchor="ctr"/>
            <a:lstStyle/>
            <a:p>
              <a:pPr algn="ctr"/>
              <a:r>
                <a:rPr lang="en-NZ" sz="1050" b="1" i="1" dirty="0" smtClean="0">
                  <a:latin typeface="Bookman Old Style" pitchFamily="18" charset="0"/>
                </a:rPr>
                <a:t>m</a:t>
              </a:r>
              <a:r>
                <a:rPr lang="en-NZ" sz="1050" b="1" dirty="0" smtClean="0">
                  <a:latin typeface="Bookman Old Style" pitchFamily="18" charset="0"/>
                </a:rPr>
                <a:t>+1</a:t>
              </a:r>
              <a:endParaRPr lang="en-NZ" sz="1800" b="1" dirty="0">
                <a:latin typeface="Bookman Old Style" pitchFamily="18" charset="0"/>
              </a:endParaRPr>
            </a:p>
          </p:txBody>
        </p:sp>
        <p:cxnSp>
          <p:nvCxnSpPr>
            <p:cNvPr id="163" name="Straight Arrow Connector 162"/>
            <p:cNvCxnSpPr>
              <a:stCxn id="158" idx="3"/>
              <a:endCxn id="239" idx="3"/>
            </p:cNvCxnSpPr>
            <p:nvPr/>
          </p:nvCxnSpPr>
          <p:spPr>
            <a:xfrm>
              <a:off x="7902788" y="5764749"/>
              <a:ext cx="1076489" cy="6468"/>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64" name="Rectangle 163"/>
            <p:cNvSpPr/>
            <p:nvPr/>
          </p:nvSpPr>
          <p:spPr>
            <a:xfrm>
              <a:off x="10415745" y="560180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cxnSp>
          <p:nvCxnSpPr>
            <p:cNvPr id="17" name="Straight Connector 16"/>
            <p:cNvCxnSpPr/>
            <p:nvPr/>
          </p:nvCxnSpPr>
          <p:spPr>
            <a:xfrm>
              <a:off x="9529444" y="6040313"/>
              <a:ext cx="0" cy="144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7" name="TextBox 166"/>
            <p:cNvSpPr txBox="1"/>
            <p:nvPr/>
          </p:nvSpPr>
          <p:spPr>
            <a:xfrm>
              <a:off x="9387480" y="6186351"/>
              <a:ext cx="283928" cy="369332"/>
            </a:xfrm>
            <a:prstGeom prst="rect">
              <a:avLst/>
            </a:prstGeom>
            <a:noFill/>
          </p:spPr>
          <p:txBody>
            <a:bodyPr wrap="square" rtlCol="0">
              <a:spAutoFit/>
            </a:bodyPr>
            <a:lstStyle/>
            <a:p>
              <a:pPr algn="ctr"/>
              <a:r>
                <a:rPr lang="en-NZ" sz="1800" b="1" i="1" dirty="0" smtClean="0">
                  <a:solidFill>
                    <a:schemeClr val="bg1"/>
                  </a:solidFill>
                  <a:latin typeface="Bookman Old Style" pitchFamily="18" charset="0"/>
                </a:rPr>
                <a:t>m</a:t>
              </a:r>
              <a:endParaRPr lang="en-NZ" sz="1800" b="1" i="1" dirty="0">
                <a:solidFill>
                  <a:schemeClr val="bg1"/>
                </a:solidFill>
                <a:latin typeface="Bookman Old Style" pitchFamily="18" charset="0"/>
              </a:endParaRPr>
            </a:p>
          </p:txBody>
        </p:sp>
        <p:cxnSp>
          <p:nvCxnSpPr>
            <p:cNvPr id="176" name="Straight Connector 175"/>
            <p:cNvCxnSpPr/>
            <p:nvPr/>
          </p:nvCxnSpPr>
          <p:spPr>
            <a:xfrm>
              <a:off x="10577185" y="6027942"/>
              <a:ext cx="0" cy="144632"/>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78" name="TextBox 177"/>
            <p:cNvSpPr txBox="1"/>
            <p:nvPr/>
          </p:nvSpPr>
          <p:spPr>
            <a:xfrm>
              <a:off x="10152903" y="6184945"/>
              <a:ext cx="891977" cy="369332"/>
            </a:xfrm>
            <a:prstGeom prst="rect">
              <a:avLst/>
            </a:prstGeom>
            <a:noFill/>
          </p:spPr>
          <p:txBody>
            <a:bodyPr wrap="square" rtlCol="0">
              <a:spAutoFit/>
            </a:bodyPr>
            <a:lstStyle/>
            <a:p>
              <a:pPr algn="ctr"/>
              <a:r>
                <a:rPr lang="en-NZ" sz="1800" b="1" i="1" dirty="0" smtClean="0">
                  <a:solidFill>
                    <a:schemeClr val="bg1"/>
                  </a:solidFill>
                  <a:latin typeface="Bookman Old Style" pitchFamily="18" charset="0"/>
                </a:rPr>
                <a:t>m</a:t>
              </a:r>
              <a:r>
                <a:rPr lang="en-NZ" sz="1800" b="1" dirty="0" smtClean="0">
                  <a:solidFill>
                    <a:schemeClr val="bg1"/>
                  </a:solidFill>
                  <a:latin typeface="Bookman Old Style" pitchFamily="18" charset="0"/>
                </a:rPr>
                <a:t>+3</a:t>
              </a:r>
              <a:endParaRPr lang="en-NZ" sz="1800" b="1" dirty="0">
                <a:solidFill>
                  <a:schemeClr val="bg1"/>
                </a:solidFill>
                <a:latin typeface="Bookman Old Style" pitchFamily="18" charset="0"/>
              </a:endParaRPr>
            </a:p>
          </p:txBody>
        </p:sp>
        <p:sp>
          <p:nvSpPr>
            <p:cNvPr id="182" name="TextBox 181"/>
            <p:cNvSpPr txBox="1"/>
            <p:nvPr/>
          </p:nvSpPr>
          <p:spPr>
            <a:xfrm>
              <a:off x="9868975" y="6112629"/>
              <a:ext cx="283928" cy="369332"/>
            </a:xfrm>
            <a:prstGeom prst="rect">
              <a:avLst/>
            </a:prstGeom>
            <a:noFill/>
          </p:spPr>
          <p:txBody>
            <a:bodyPr wrap="square" rtlCol="0">
              <a:spAutoFit/>
            </a:bodyPr>
            <a:lstStyle/>
            <a:p>
              <a:pPr algn="ctr"/>
              <a:r>
                <a:rPr lang="en-NZ" sz="1800" b="1" i="1" dirty="0" smtClean="0">
                  <a:solidFill>
                    <a:schemeClr val="bg1"/>
                  </a:solidFill>
                  <a:latin typeface="+mn-lt"/>
                </a:rPr>
                <a:t>…</a:t>
              </a:r>
              <a:endParaRPr lang="en-NZ" sz="1800" b="1" i="1" dirty="0">
                <a:solidFill>
                  <a:schemeClr val="bg1"/>
                </a:solidFill>
                <a:latin typeface="+mn-lt"/>
              </a:endParaRPr>
            </a:p>
          </p:txBody>
        </p:sp>
        <p:sp>
          <p:nvSpPr>
            <p:cNvPr id="183" name="TextBox 182"/>
            <p:cNvSpPr txBox="1"/>
            <p:nvPr/>
          </p:nvSpPr>
          <p:spPr>
            <a:xfrm>
              <a:off x="8302592" y="6200334"/>
              <a:ext cx="1084887" cy="338554"/>
            </a:xfrm>
            <a:prstGeom prst="rect">
              <a:avLst/>
            </a:prstGeom>
            <a:noFill/>
          </p:spPr>
          <p:txBody>
            <a:bodyPr wrap="square" rtlCol="0">
              <a:spAutoFit/>
            </a:bodyPr>
            <a:lstStyle/>
            <a:p>
              <a:pPr algn="ctr"/>
              <a:r>
                <a:rPr lang="en-NZ" sz="1600" dirty="0" smtClean="0">
                  <a:solidFill>
                    <a:schemeClr val="bg1"/>
                  </a:solidFill>
                  <a:latin typeface="+mn-lt"/>
                </a:rPr>
                <a:t>Addresses</a:t>
              </a:r>
              <a:endParaRPr lang="en-NZ" sz="1800" dirty="0">
                <a:solidFill>
                  <a:schemeClr val="bg1"/>
                </a:solidFill>
                <a:latin typeface="+mn-lt"/>
              </a:endParaRPr>
            </a:p>
          </p:txBody>
        </p:sp>
      </p:grpSp>
      <p:grpSp>
        <p:nvGrpSpPr>
          <p:cNvPr id="14" name="Group 13"/>
          <p:cNvGrpSpPr/>
          <p:nvPr/>
        </p:nvGrpSpPr>
        <p:grpSpPr>
          <a:xfrm>
            <a:off x="6995320" y="3857900"/>
            <a:ext cx="3762846" cy="1022142"/>
            <a:chOff x="6995320" y="3857900"/>
            <a:chExt cx="3762846" cy="1022142"/>
          </a:xfrm>
        </p:grpSpPr>
        <p:grpSp>
          <p:nvGrpSpPr>
            <p:cNvPr id="232" name="Group 231"/>
            <p:cNvGrpSpPr/>
            <p:nvPr/>
          </p:nvGrpSpPr>
          <p:grpSpPr>
            <a:xfrm>
              <a:off x="6995320" y="4329701"/>
              <a:ext cx="3420426" cy="550341"/>
              <a:chOff x="6995320" y="4329701"/>
              <a:chExt cx="3420426" cy="550341"/>
            </a:xfrm>
          </p:grpSpPr>
          <p:cxnSp>
            <p:nvCxnSpPr>
              <p:cNvPr id="166" name="Straight Arrow Connector 165"/>
              <p:cNvCxnSpPr>
                <a:endCxn id="122" idx="3"/>
              </p:cNvCxnSpPr>
              <p:nvPr/>
            </p:nvCxnSpPr>
            <p:spPr>
              <a:xfrm>
                <a:off x="7895431" y="4329701"/>
                <a:ext cx="1080135" cy="350849"/>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22" name="Snip Same Side Corner Rectangle 121"/>
              <p:cNvSpPr/>
              <p:nvPr/>
            </p:nvSpPr>
            <p:spPr>
              <a:xfrm rot="16200000">
                <a:off x="8969066" y="4500561"/>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123" name="Rectangle 122"/>
              <p:cNvSpPr/>
              <p:nvPr/>
            </p:nvSpPr>
            <p:spPr>
              <a:xfrm>
                <a:off x="9335611" y="4507061"/>
                <a:ext cx="720090" cy="360045"/>
              </a:xfrm>
              <a:prstGeom prst="rect">
                <a:avLst/>
              </a:prstGeom>
              <a:solidFill>
                <a:srgbClr val="3C8C93"/>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1800" b="1" i="1" dirty="0" smtClean="0">
                    <a:latin typeface="Bookman Old Style" pitchFamily="18" charset="0"/>
                  </a:rPr>
                  <a:t>m</a:t>
                </a:r>
                <a:r>
                  <a:rPr lang="en-NZ" sz="1800" b="1" dirty="0" smtClean="0">
                    <a:latin typeface="Bookman Old Style" pitchFamily="18" charset="0"/>
                  </a:rPr>
                  <a:t>+4</a:t>
                </a:r>
                <a:endParaRPr lang="en-NZ" sz="2000" b="1" dirty="0">
                  <a:latin typeface="Bookman Old Style" pitchFamily="18" charset="0"/>
                </a:endParaRPr>
              </a:p>
            </p:txBody>
          </p:sp>
          <p:sp>
            <p:nvSpPr>
              <p:cNvPr id="124" name="Snip Same Side Corner Rectangle 123"/>
              <p:cNvSpPr/>
              <p:nvPr/>
            </p:nvSpPr>
            <p:spPr>
              <a:xfrm rot="5400000">
                <a:off x="10049233" y="4513528"/>
                <a:ext cx="372980" cy="360047"/>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172" name="TextBox 171"/>
              <p:cNvSpPr txBox="1"/>
              <p:nvPr/>
            </p:nvSpPr>
            <p:spPr>
              <a:xfrm>
                <a:off x="6995320" y="4551386"/>
                <a:ext cx="1620201" cy="276999"/>
              </a:xfrm>
              <a:prstGeom prst="rect">
                <a:avLst/>
              </a:prstGeom>
              <a:noFill/>
            </p:spPr>
            <p:txBody>
              <a:bodyPr wrap="square" rtlCol="0">
                <a:spAutoFit/>
              </a:bodyPr>
              <a:lstStyle/>
              <a:p>
                <a:pPr algn="r"/>
                <a:r>
                  <a:rPr lang="en-NZ" sz="1200" dirty="0" smtClean="0">
                    <a:solidFill>
                      <a:schemeClr val="bg1"/>
                    </a:solidFill>
                    <a:latin typeface="+mn-lt"/>
                  </a:rPr>
                  <a:t>Global atomic</a:t>
                </a:r>
                <a:endParaRPr lang="en-NZ" sz="1800" dirty="0">
                  <a:solidFill>
                    <a:schemeClr val="bg1"/>
                  </a:solidFill>
                  <a:latin typeface="+mn-lt"/>
                </a:endParaRPr>
              </a:p>
            </p:txBody>
          </p:sp>
        </p:grpSp>
        <p:sp>
          <p:nvSpPr>
            <p:cNvPr id="102" name="TextBox 101"/>
            <p:cNvSpPr txBox="1"/>
            <p:nvPr/>
          </p:nvSpPr>
          <p:spPr>
            <a:xfrm>
              <a:off x="8973657" y="3857900"/>
              <a:ext cx="1784509" cy="646331"/>
            </a:xfrm>
            <a:prstGeom prst="rect">
              <a:avLst/>
            </a:prstGeom>
            <a:noFill/>
          </p:spPr>
          <p:txBody>
            <a:bodyPr wrap="square" rtlCol="0">
              <a:spAutoFit/>
            </a:bodyPr>
            <a:lstStyle/>
            <a:p>
              <a:r>
                <a:rPr lang="en-NZ" sz="1800" dirty="0" smtClean="0">
                  <a:solidFill>
                    <a:schemeClr val="bg1"/>
                  </a:solidFill>
                  <a:latin typeface="+mn-lt"/>
                </a:rPr>
                <a:t>Counter buffer</a:t>
              </a:r>
            </a:p>
            <a:p>
              <a:r>
                <a:rPr lang="en-NZ" sz="1800" dirty="0" smtClean="0">
                  <a:solidFill>
                    <a:schemeClr val="bg1"/>
                  </a:solidFill>
                  <a:latin typeface="+mn-lt"/>
                </a:rPr>
                <a:t>(updated value)</a:t>
              </a:r>
              <a:endParaRPr lang="en-NZ" sz="1800" dirty="0">
                <a:solidFill>
                  <a:schemeClr val="bg1"/>
                </a:solidFill>
                <a:latin typeface="+mn-lt"/>
              </a:endParaRPr>
            </a:p>
          </p:txBody>
        </p:sp>
      </p:grpSp>
      <p:grpSp>
        <p:nvGrpSpPr>
          <p:cNvPr id="16" name="Group 15"/>
          <p:cNvGrpSpPr/>
          <p:nvPr/>
        </p:nvGrpSpPr>
        <p:grpSpPr>
          <a:xfrm>
            <a:off x="334486" y="1269524"/>
            <a:ext cx="7580304" cy="4688180"/>
            <a:chOff x="334486" y="1269524"/>
            <a:chExt cx="7580304" cy="4688180"/>
          </a:xfrm>
        </p:grpSpPr>
        <p:grpSp>
          <p:nvGrpSpPr>
            <p:cNvPr id="4" name="Group 3"/>
            <p:cNvGrpSpPr/>
            <p:nvPr/>
          </p:nvGrpSpPr>
          <p:grpSpPr>
            <a:xfrm>
              <a:off x="907675" y="1998848"/>
              <a:ext cx="7007115" cy="369394"/>
              <a:chOff x="907675" y="1998848"/>
              <a:chExt cx="7007115" cy="369394"/>
            </a:xfrm>
          </p:grpSpPr>
          <p:grpSp>
            <p:nvGrpSpPr>
              <p:cNvPr id="3" name="Group 2"/>
              <p:cNvGrpSpPr/>
              <p:nvPr/>
            </p:nvGrpSpPr>
            <p:grpSpPr>
              <a:xfrm>
                <a:off x="907675" y="1998848"/>
                <a:ext cx="7007115" cy="369332"/>
                <a:chOff x="907675" y="1998848"/>
                <a:chExt cx="7007115" cy="369332"/>
              </a:xfrm>
            </p:grpSpPr>
            <p:sp>
              <p:nvSpPr>
                <p:cNvPr id="107" name="Rectangle 106"/>
                <p:cNvSpPr/>
                <p:nvPr/>
              </p:nvSpPr>
              <p:spPr>
                <a:xfrm>
                  <a:off x="5022419" y="1998848"/>
                  <a:ext cx="2892371"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000" b="1" dirty="0"/>
                </a:p>
              </p:txBody>
            </p:sp>
            <p:sp>
              <p:nvSpPr>
                <p:cNvPr id="36" name="TextBox 35"/>
                <p:cNvSpPr txBox="1"/>
                <p:nvPr/>
              </p:nvSpPr>
              <p:spPr>
                <a:xfrm>
                  <a:off x="907675" y="1998848"/>
                  <a:ext cx="4114750" cy="369332"/>
                </a:xfrm>
                <a:prstGeom prst="rect">
                  <a:avLst/>
                </a:prstGeom>
                <a:noFill/>
              </p:spPr>
              <p:txBody>
                <a:bodyPr wrap="square" rtlCol="0">
                  <a:spAutoFit/>
                </a:bodyPr>
                <a:lstStyle/>
                <a:p>
                  <a:r>
                    <a:rPr lang="en-NZ" sz="1800" dirty="0" smtClean="0">
                      <a:solidFill>
                        <a:schemeClr val="bg1"/>
                      </a:solidFill>
                      <a:latin typeface="+mn-lt"/>
                    </a:rPr>
                    <a:t>Bit-mask of active threads (scalar) </a:t>
                  </a:r>
                  <a:endParaRPr lang="en-NZ" sz="1800" dirty="0">
                    <a:solidFill>
                      <a:schemeClr val="bg1"/>
                    </a:solidFill>
                    <a:latin typeface="+mn-lt"/>
                  </a:endParaRPr>
                </a:p>
              </p:txBody>
            </p:sp>
          </p:grpSp>
          <p:sp>
            <p:nvSpPr>
              <p:cNvPr id="5" name="Rectangle 4"/>
              <p:cNvSpPr/>
              <p:nvPr/>
            </p:nvSpPr>
            <p:spPr>
              <a:xfrm>
                <a:off x="5029777" y="2008197"/>
                <a:ext cx="360045" cy="360045"/>
              </a:xfrm>
              <a:prstGeom prst="rect">
                <a:avLst/>
              </a:prstGeom>
              <a:no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6" name="Rectangle 5"/>
              <p:cNvSpPr/>
              <p:nvPr/>
            </p:nvSpPr>
            <p:spPr>
              <a:xfrm>
                <a:off x="5382469" y="2008136"/>
                <a:ext cx="360045" cy="360045"/>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7" name="Rectangle 6"/>
              <p:cNvSpPr/>
              <p:nvPr/>
            </p:nvSpPr>
            <p:spPr>
              <a:xfrm>
                <a:off x="5742514" y="2008135"/>
                <a:ext cx="360045" cy="360045"/>
              </a:xfrm>
              <a:prstGeom prst="rect">
                <a:avLst/>
              </a:prstGeom>
              <a:no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0" name="Rectangle 9"/>
              <p:cNvSpPr/>
              <p:nvPr/>
            </p:nvSpPr>
            <p:spPr>
              <a:xfrm>
                <a:off x="6102557" y="2008197"/>
                <a:ext cx="360045" cy="360045"/>
              </a:xfrm>
              <a:prstGeom prst="rect">
                <a:avLst/>
              </a:prstGeom>
              <a:no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1" name="Rectangle 10"/>
              <p:cNvSpPr/>
              <p:nvPr/>
            </p:nvSpPr>
            <p:spPr>
              <a:xfrm>
                <a:off x="6462602" y="2008196"/>
                <a:ext cx="360045" cy="360045"/>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2" name="Rectangle 11"/>
              <p:cNvSpPr/>
              <p:nvPr/>
            </p:nvSpPr>
            <p:spPr>
              <a:xfrm>
                <a:off x="6822647" y="2008197"/>
                <a:ext cx="360045" cy="360045"/>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8" name="Rectangle 17"/>
              <p:cNvSpPr/>
              <p:nvPr/>
            </p:nvSpPr>
            <p:spPr>
              <a:xfrm>
                <a:off x="7182693" y="2008197"/>
                <a:ext cx="360045" cy="360045"/>
              </a:xfrm>
              <a:prstGeom prst="rect">
                <a:avLst/>
              </a:prstGeom>
              <a:noFill/>
              <a:ln w="19050">
                <a:no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9" name="Rectangle 18"/>
              <p:cNvSpPr/>
              <p:nvPr/>
            </p:nvSpPr>
            <p:spPr>
              <a:xfrm>
                <a:off x="7542738" y="2008196"/>
                <a:ext cx="360045" cy="360045"/>
              </a:xfrm>
              <a:prstGeom prst="rect">
                <a:avLst/>
              </a:prstGeom>
              <a:no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grpSp>
        <p:grpSp>
          <p:nvGrpSpPr>
            <p:cNvPr id="13" name="Group 12"/>
            <p:cNvGrpSpPr/>
            <p:nvPr/>
          </p:nvGrpSpPr>
          <p:grpSpPr>
            <a:xfrm>
              <a:off x="334486" y="1269524"/>
              <a:ext cx="360045" cy="4688180"/>
              <a:chOff x="334486" y="1269524"/>
              <a:chExt cx="360045" cy="4688180"/>
            </a:xfrm>
          </p:grpSpPr>
          <p:cxnSp>
            <p:nvCxnSpPr>
              <p:cNvPr id="8" name="Straight Arrow Connector 7"/>
              <p:cNvCxnSpPr/>
              <p:nvPr/>
            </p:nvCxnSpPr>
            <p:spPr>
              <a:xfrm>
                <a:off x="694531" y="1269524"/>
                <a:ext cx="0" cy="4688180"/>
              </a:xfrm>
              <a:prstGeom prst="straightConnector1">
                <a:avLst/>
              </a:prstGeom>
              <a:ln w="381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rot="5400000">
                <a:off x="143718" y="3440472"/>
                <a:ext cx="720090" cy="338554"/>
              </a:xfrm>
              <a:prstGeom prst="rect">
                <a:avLst/>
              </a:prstGeom>
              <a:noFill/>
            </p:spPr>
            <p:txBody>
              <a:bodyPr wrap="square" rtlCol="0">
                <a:spAutoFit/>
              </a:bodyPr>
              <a:lstStyle/>
              <a:p>
                <a:pPr algn="ctr"/>
                <a:r>
                  <a:rPr lang="en-NZ" sz="1600" dirty="0" smtClean="0">
                    <a:solidFill>
                      <a:schemeClr val="bg1"/>
                    </a:solidFill>
                    <a:latin typeface="+mj-lt"/>
                  </a:rPr>
                  <a:t>Time</a:t>
                </a:r>
                <a:endParaRPr lang="en-NZ" dirty="0">
                  <a:solidFill>
                    <a:schemeClr val="bg1"/>
                  </a:solidFill>
                  <a:latin typeface="+mj-lt"/>
                </a:endParaRPr>
              </a:p>
            </p:txBody>
          </p:sp>
        </p:grpSp>
      </p:grpSp>
      <p:cxnSp>
        <p:nvCxnSpPr>
          <p:cNvPr id="23" name="Straight Arrow Connector 22"/>
          <p:cNvCxnSpPr>
            <a:endCxn id="262" idx="1"/>
          </p:cNvCxnSpPr>
          <p:nvPr/>
        </p:nvCxnSpPr>
        <p:spPr>
          <a:xfrm flipH="1" flipV="1">
            <a:off x="5029777" y="1814235"/>
            <a:ext cx="892762" cy="1748"/>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5" name="Straight Arrow Connector 124"/>
          <p:cNvCxnSpPr>
            <a:endCxn id="262" idx="3"/>
          </p:cNvCxnSpPr>
          <p:nvPr/>
        </p:nvCxnSpPr>
        <p:spPr>
          <a:xfrm>
            <a:off x="7002675" y="1814235"/>
            <a:ext cx="912115" cy="0"/>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814865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Effect transition="in" filter="fade">
                                      <p:cBhvr>
                                        <p:cTn id="12" dur="500"/>
                                        <p:tgtEl>
                                          <p:spTgt spid="1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25"/>
                                        </p:tgtEl>
                                        <p:attrNameLst>
                                          <p:attrName>style.visibility</p:attrName>
                                        </p:attrNameLst>
                                      </p:cBhvr>
                                      <p:to>
                                        <p:strVal val="visible"/>
                                      </p:to>
                                    </p:set>
                                    <p:animEffect transition="in" filter="fade">
                                      <p:cBhvr>
                                        <p:cTn id="22" dur="500"/>
                                        <p:tgtEl>
                                          <p:spTgt spid="22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31"/>
                                        </p:tgtEl>
                                        <p:attrNameLst>
                                          <p:attrName>style.visibility</p:attrName>
                                        </p:attrNameLst>
                                      </p:cBhvr>
                                      <p:to>
                                        <p:strVal val="visible"/>
                                      </p:to>
                                    </p:set>
                                    <p:animEffect transition="in" filter="fade">
                                      <p:cBhvr>
                                        <p:cTn id="32" dur="500"/>
                                        <p:tgtEl>
                                          <p:spTgt spid="231"/>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230"/>
                                        </p:tgtEl>
                                        <p:attrNameLst>
                                          <p:attrName>style.visibility</p:attrName>
                                        </p:attrNameLst>
                                      </p:cBhvr>
                                      <p:to>
                                        <p:strVal val="visible"/>
                                      </p:to>
                                    </p:set>
                                    <p:animEffect transition="in" filter="fade">
                                      <p:cBhvr>
                                        <p:cTn id="37" dur="500"/>
                                        <p:tgtEl>
                                          <p:spTgt spid="2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Aside: Aggregated atomics</a:t>
            </a:r>
            <a:endParaRPr lang="en-NZ" dirty="0"/>
          </a:p>
        </p:txBody>
      </p:sp>
      <p:sp>
        <p:nvSpPr>
          <p:cNvPr id="3" name="Content Placeholder 2"/>
          <p:cNvSpPr>
            <a:spLocks noGrp="1"/>
          </p:cNvSpPr>
          <p:nvPr>
            <p:ph idx="1"/>
          </p:nvPr>
        </p:nvSpPr>
        <p:spPr>
          <a:xfrm>
            <a:off x="685006" y="1116287"/>
            <a:ext cx="11381612" cy="5193867"/>
          </a:xfrm>
        </p:spPr>
        <p:txBody>
          <a:bodyPr>
            <a:noAutofit/>
          </a:bodyPr>
          <a:lstStyle/>
          <a:p>
            <a:r>
              <a:rPr lang="en-NZ" sz="1400" dirty="0">
                <a:solidFill>
                  <a:srgbClr val="9999A9"/>
                </a:solidFill>
                <a:latin typeface="Lucida Sans Typewriter" pitchFamily="49" charset="0"/>
                <a:cs typeface="Courier New" pitchFamily="49" charset="0"/>
              </a:rPr>
              <a:t>// </a:t>
            </a:r>
            <a:r>
              <a:rPr lang="en-NZ" sz="1400" dirty="0" smtClean="0">
                <a:solidFill>
                  <a:srgbClr val="9999A9"/>
                </a:solidFill>
                <a:latin typeface="Lucida Sans Typewriter" pitchFamily="49" charset="0"/>
                <a:cs typeface="Courier New" pitchFamily="49" charset="0"/>
              </a:rPr>
              <a:t>Which threads are active now? This is scalar, i.e. the same for the entire </a:t>
            </a:r>
            <a:r>
              <a:rPr lang="en-NZ" sz="1400" dirty="0" err="1" smtClean="0">
                <a:solidFill>
                  <a:srgbClr val="9999A9"/>
                </a:solidFill>
                <a:latin typeface="Lucida Sans Typewriter" pitchFamily="49" charset="0"/>
                <a:cs typeface="Courier New" pitchFamily="49" charset="0"/>
              </a:rPr>
              <a:t>wavefront</a:t>
            </a:r>
            <a:endParaRPr lang="en-NZ" sz="1400" dirty="0">
              <a:latin typeface="Lucida Sans Typewriter" pitchFamily="49" charset="0"/>
              <a:cs typeface="Courier New" pitchFamily="49" charset="0"/>
            </a:endParaRPr>
          </a:p>
          <a:p>
            <a:r>
              <a:rPr lang="en-NZ" sz="1400" dirty="0" err="1" smtClean="0">
                <a:solidFill>
                  <a:schemeClr val="accent1">
                    <a:lumMod val="60000"/>
                    <a:lumOff val="40000"/>
                  </a:schemeClr>
                </a:solidFill>
                <a:latin typeface="Lucida Sans Typewriter" pitchFamily="49" charset="0"/>
                <a:cs typeface="Courier New" pitchFamily="49" charset="0"/>
              </a:rPr>
              <a:t>ulong</a:t>
            </a:r>
            <a:r>
              <a:rPr lang="en-NZ" sz="1400" dirty="0" smtClean="0">
                <a:solidFill>
                  <a:schemeClr val="accent1">
                    <a:lumMod val="60000"/>
                    <a:lumOff val="40000"/>
                  </a:schemeClr>
                </a:solidFill>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active_mask</a:t>
            </a:r>
            <a:r>
              <a:rPr lang="en-NZ" sz="1400" dirty="0" smtClean="0">
                <a:latin typeface="Lucida Sans Typewriter" pitchFamily="49" charset="0"/>
                <a:cs typeface="Courier New" pitchFamily="49" charset="0"/>
              </a:rPr>
              <a:t> </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ballot</a:t>
            </a:r>
            <a:r>
              <a:rPr lang="en-NZ" sz="1400" dirty="0" smtClean="0">
                <a:solidFill>
                  <a:srgbClr val="D2CD86"/>
                </a:solidFill>
                <a:latin typeface="Lucida Sans Typewriter" pitchFamily="49" charset="0"/>
                <a:cs typeface="Courier New" pitchFamily="49" charset="0"/>
              </a:rPr>
              <a:t>(</a:t>
            </a:r>
            <a:r>
              <a:rPr lang="en-NZ" sz="1400" dirty="0" smtClean="0">
                <a:solidFill>
                  <a:srgbClr val="008C00"/>
                </a:solidFill>
                <a:latin typeface="Lucida Sans Typewriter" pitchFamily="49" charset="0"/>
                <a:cs typeface="Courier New" pitchFamily="49" charset="0"/>
              </a:rPr>
              <a:t>true</a:t>
            </a:r>
            <a:r>
              <a:rPr lang="en-NZ" sz="1400" dirty="0" smtClean="0">
                <a:solidFill>
                  <a:srgbClr val="D2CD86"/>
                </a:solidFill>
                <a:latin typeface="Lucida Sans Typewriter" pitchFamily="49" charset="0"/>
                <a:cs typeface="Courier New" pitchFamily="49" charset="0"/>
              </a:rPr>
              <a:t>)</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endParaRPr lang="en-NZ" sz="400" dirty="0" smtClean="0">
              <a:latin typeface="Lucida Sans Typewriter" pitchFamily="49" charset="0"/>
              <a:cs typeface="Courier New" pitchFamily="49" charset="0"/>
            </a:endParaRPr>
          </a:p>
          <a:p>
            <a:r>
              <a:rPr lang="en-NZ" sz="1400" dirty="0" smtClean="0">
                <a:solidFill>
                  <a:srgbClr val="9999A9"/>
                </a:solidFill>
                <a:latin typeface="Lucida Sans Typewriter" pitchFamily="49" charset="0"/>
                <a:cs typeface="Courier New" pitchFamily="49" charset="0"/>
              </a:rPr>
              <a:t>// If the ID of this thread is the lowest active ID, then this is the first active thread</a:t>
            </a:r>
            <a:endParaRPr lang="en-NZ" sz="1400" dirty="0" smtClean="0">
              <a:latin typeface="Lucida Sans Typewriter" pitchFamily="49" charset="0"/>
              <a:cs typeface="Courier New" pitchFamily="49" charset="0"/>
            </a:endParaRPr>
          </a:p>
          <a:p>
            <a:r>
              <a:rPr lang="en-NZ" sz="1400" dirty="0" err="1" smtClean="0">
                <a:solidFill>
                  <a:schemeClr val="accent1">
                    <a:lumMod val="60000"/>
                    <a:lumOff val="40000"/>
                  </a:schemeClr>
                </a:solidFill>
                <a:latin typeface="Lucida Sans Typewriter" pitchFamily="49" charset="0"/>
                <a:cs typeface="Courier New" pitchFamily="49" charset="0"/>
              </a:rPr>
              <a:t>uint</a:t>
            </a:r>
            <a:r>
              <a:rPr lang="en-NZ" sz="1400" dirty="0" smtClean="0">
                <a:solidFill>
                  <a:schemeClr val="accent1">
                    <a:lumMod val="60000"/>
                    <a:lumOff val="40000"/>
                  </a:schemeClr>
                </a:solidFill>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wavefront_old_value</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smtClean="0">
                <a:solidFill>
                  <a:srgbClr val="E66170"/>
                </a:solidFill>
                <a:latin typeface="Lucida Sans Typewriter" pitchFamily="49" charset="0"/>
                <a:cs typeface="Courier New" pitchFamily="49" charset="0"/>
              </a:rPr>
              <a:t>if</a:t>
            </a:r>
            <a:r>
              <a:rPr lang="en-NZ" sz="1400" dirty="0" smtClean="0">
                <a:latin typeface="Lucida Sans Typewriter" pitchFamily="49" charset="0"/>
                <a:cs typeface="Courier New" pitchFamily="49" charset="0"/>
              </a:rPr>
              <a:t> </a:t>
            </a:r>
            <a:r>
              <a:rPr lang="en-NZ" sz="1400" dirty="0" smtClean="0">
                <a:solidFill>
                  <a:srgbClr val="D2CD86"/>
                </a:solidFill>
                <a:latin typeface="Lucida Sans Typewriter" pitchFamily="49" charset="0"/>
                <a:cs typeface="Courier New" pitchFamily="49" charset="0"/>
              </a:rPr>
              <a:t>(</a:t>
            </a:r>
            <a:r>
              <a:rPr lang="en-NZ" sz="1400" dirty="0" err="1" smtClean="0">
                <a:latin typeface="Lucida Sans Typewriter" pitchFamily="49" charset="0"/>
                <a:cs typeface="Courier New" pitchFamily="49" charset="0"/>
              </a:rPr>
              <a:t>ReadFirstLane</a:t>
            </a:r>
            <a:r>
              <a:rPr lang="en-NZ" sz="1400" dirty="0" smtClean="0">
                <a:solidFill>
                  <a:srgbClr val="D2CD86"/>
                </a:solidFill>
                <a:latin typeface="Lucida Sans Typewriter" pitchFamily="49" charset="0"/>
                <a:cs typeface="Courier New" pitchFamily="49" charset="0"/>
              </a:rPr>
              <a:t>(</a:t>
            </a:r>
            <a:r>
              <a:rPr lang="en-NZ" sz="1400" dirty="0" err="1" smtClean="0">
                <a:latin typeface="Lucida Sans Typewriter" pitchFamily="49" charset="0"/>
                <a:cs typeface="Courier New" pitchFamily="49" charset="0"/>
              </a:rPr>
              <a:t>thread_id_in_wavefront</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err="1">
                <a:latin typeface="Lucida Sans Typewriter" pitchFamily="49" charset="0"/>
                <a:cs typeface="Courier New" pitchFamily="49" charset="0"/>
              </a:rPr>
              <a:t>thread_id_in_wavefront</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a:solidFill>
                  <a:srgbClr val="9999A9"/>
                </a:solidFill>
                <a:latin typeface="Lucida Sans Typewriter" pitchFamily="49" charset="0"/>
                <a:cs typeface="Courier New" pitchFamily="49" charset="0"/>
              </a:rPr>
              <a:t> </a:t>
            </a:r>
            <a:r>
              <a:rPr lang="en-NZ" sz="1400" dirty="0" smtClean="0">
                <a:solidFill>
                  <a:srgbClr val="9999A9"/>
                </a:solidFill>
                <a:latin typeface="Lucida Sans Typewriter" pitchFamily="49" charset="0"/>
                <a:cs typeface="Courier New" pitchFamily="49" charset="0"/>
              </a:rPr>
              <a:t>   // Count bits in scalar mask to get total increment for the </a:t>
            </a:r>
            <a:r>
              <a:rPr lang="en-NZ" sz="1400" dirty="0" err="1" smtClean="0">
                <a:solidFill>
                  <a:srgbClr val="9999A9"/>
                </a:solidFill>
                <a:latin typeface="Lucida Sans Typewriter" pitchFamily="49" charset="0"/>
                <a:cs typeface="Courier New" pitchFamily="49" charset="0"/>
              </a:rPr>
              <a:t>wavefront</a:t>
            </a:r>
            <a:r>
              <a:rPr lang="en-NZ" sz="1400" dirty="0" smtClean="0">
                <a:solidFill>
                  <a:srgbClr val="9999A9"/>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smtClean="0">
                <a:latin typeface="Lucida Sans Typewriter" pitchFamily="49" charset="0"/>
                <a:cs typeface="Courier New" pitchFamily="49" charset="0"/>
              </a:rPr>
              <a:t>    </a:t>
            </a:r>
            <a:r>
              <a:rPr lang="en-NZ" sz="1400" dirty="0" err="1" smtClean="0">
                <a:solidFill>
                  <a:schemeClr val="accent1">
                    <a:lumMod val="60000"/>
                    <a:lumOff val="40000"/>
                  </a:schemeClr>
                </a:solidFill>
                <a:latin typeface="Lucida Sans Typewriter" pitchFamily="49" charset="0"/>
                <a:cs typeface="Courier New" pitchFamily="49" charset="0"/>
              </a:rPr>
              <a:t>uint</a:t>
            </a:r>
            <a:r>
              <a:rPr lang="en-NZ" sz="1400" dirty="0" smtClean="0">
                <a:solidFill>
                  <a:schemeClr val="accent1">
                    <a:lumMod val="60000"/>
                    <a:lumOff val="40000"/>
                  </a:schemeClr>
                </a:solidFill>
                <a:latin typeface="Lucida Sans Typewriter" pitchFamily="49" charset="0"/>
                <a:cs typeface="Courier New" pitchFamily="49" charset="0"/>
              </a:rPr>
              <a:t> </a:t>
            </a:r>
            <a:r>
              <a:rPr lang="en-NZ" sz="1400" dirty="0" smtClean="0">
                <a:latin typeface="Lucida Sans Typewriter" pitchFamily="49" charset="0"/>
                <a:cs typeface="Courier New" pitchFamily="49" charset="0"/>
              </a:rPr>
              <a:t>increment </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popcnt</a:t>
            </a:r>
            <a:r>
              <a:rPr lang="en-NZ" sz="1400" dirty="0" smtClean="0">
                <a:solidFill>
                  <a:srgbClr val="D2CD86"/>
                </a:solidFill>
                <a:latin typeface="Lucida Sans Typewriter" pitchFamily="49" charset="0"/>
                <a:cs typeface="Courier New" pitchFamily="49" charset="0"/>
              </a:rPr>
              <a:t>(</a:t>
            </a:r>
            <a:r>
              <a:rPr lang="en-NZ" sz="1400" dirty="0" err="1" smtClean="0">
                <a:latin typeface="Lucida Sans Typewriter" pitchFamily="49" charset="0"/>
                <a:cs typeface="Courier New" pitchFamily="49" charset="0"/>
              </a:rPr>
              <a:t>active_mask</a:t>
            </a:r>
            <a:r>
              <a:rPr lang="en-NZ" sz="1400" dirty="0" smtClean="0">
                <a:solidFill>
                  <a:srgbClr val="D2CD86"/>
                </a:solidFill>
                <a:latin typeface="Lucida Sans Typewriter" pitchFamily="49" charset="0"/>
                <a:cs typeface="Courier New" pitchFamily="49" charset="0"/>
              </a:rPr>
              <a:t>)</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smtClean="0">
                <a:solidFill>
                  <a:srgbClr val="9999A9"/>
                </a:solidFill>
                <a:latin typeface="Lucida Sans Typewriter" pitchFamily="49" charset="0"/>
                <a:cs typeface="Courier New" pitchFamily="49" charset="0"/>
              </a:rPr>
              <a:t>    // Perform global atomic add, retrieve original value</a:t>
            </a:r>
            <a:r>
              <a:rPr lang="en-NZ" sz="1400" dirty="0" smtClean="0">
                <a:latin typeface="Lucida Sans Typewriter" pitchFamily="49" charset="0"/>
                <a:cs typeface="Courier New" pitchFamily="49" charset="0"/>
              </a:rPr>
              <a:t> 	</a:t>
            </a:r>
          </a:p>
          <a:p>
            <a:r>
              <a:rPr lang="en-NZ" sz="1400" dirty="0" smtClean="0">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OutputBuffer</a:t>
            </a:r>
            <a:r>
              <a:rPr lang="en-NZ" sz="1400" dirty="0" err="1" smtClean="0">
                <a:solidFill>
                  <a:srgbClr val="D2CD86"/>
                </a:solidFill>
                <a:latin typeface="Lucida Sans Typewriter" pitchFamily="49" charset="0"/>
                <a:cs typeface="Courier New" pitchFamily="49" charset="0"/>
              </a:rPr>
              <a:t>.</a:t>
            </a:r>
            <a:r>
              <a:rPr lang="en-NZ" sz="1400" dirty="0" err="1" smtClean="0">
                <a:latin typeface="Lucida Sans Typewriter" pitchFamily="49" charset="0"/>
                <a:cs typeface="Courier New" pitchFamily="49" charset="0"/>
              </a:rPr>
              <a:t>AtomicAdd</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address</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increment</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err="1">
                <a:latin typeface="Lucida Sans Typewriter" pitchFamily="49" charset="0"/>
                <a:cs typeface="Courier New" pitchFamily="49" charset="0"/>
              </a:rPr>
              <a:t>wavefront_old_value</a:t>
            </a:r>
            <a:r>
              <a:rPr lang="en-NZ" sz="1400" dirty="0" smtClean="0">
                <a:solidFill>
                  <a:srgbClr val="D2CD86"/>
                </a:solidFill>
                <a:latin typeface="Lucida Sans Typewriter" pitchFamily="49" charset="0"/>
                <a:cs typeface="Courier New" pitchFamily="49" charset="0"/>
              </a:rPr>
              <a:t>)</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endParaRPr lang="en-NZ" sz="400" dirty="0" smtClean="0">
              <a:latin typeface="Lucida Sans Typewriter" pitchFamily="49" charset="0"/>
              <a:cs typeface="Courier New" pitchFamily="49" charset="0"/>
            </a:endParaRPr>
          </a:p>
          <a:p>
            <a:r>
              <a:rPr lang="en-NZ" sz="1400" dirty="0" smtClean="0">
                <a:solidFill>
                  <a:srgbClr val="9999A9"/>
                </a:solidFill>
                <a:latin typeface="Lucida Sans Typewriter" pitchFamily="49" charset="0"/>
                <a:cs typeface="Courier New" pitchFamily="49" charset="0"/>
              </a:rPr>
              <a:t>// Distribute original value from first active thread to all originally active threads</a:t>
            </a:r>
            <a:r>
              <a:rPr lang="en-NZ" sz="1400" dirty="0" smtClean="0">
                <a:latin typeface="Lucida Sans Typewriter" pitchFamily="49" charset="0"/>
                <a:cs typeface="Courier New" pitchFamily="49" charset="0"/>
              </a:rPr>
              <a:t> </a:t>
            </a:r>
          </a:p>
          <a:p>
            <a:r>
              <a:rPr lang="en-NZ" sz="1400" dirty="0" err="1">
                <a:latin typeface="Lucida Sans Typewriter" pitchFamily="49" charset="0"/>
                <a:cs typeface="Courier New" pitchFamily="49" charset="0"/>
              </a:rPr>
              <a:t>wavefront_old_value</a:t>
            </a:r>
            <a:r>
              <a:rPr lang="en-NZ" sz="1400" dirty="0">
                <a:latin typeface="Lucida Sans Typewriter" pitchFamily="49" charset="0"/>
                <a:cs typeface="Courier New" pitchFamily="49" charset="0"/>
              </a:rPr>
              <a:t> </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ReadFirstLane</a:t>
            </a:r>
            <a:r>
              <a:rPr lang="en-NZ" sz="1400" dirty="0" smtClean="0">
                <a:solidFill>
                  <a:srgbClr val="D2CD86"/>
                </a:solidFill>
                <a:latin typeface="Lucida Sans Typewriter" pitchFamily="49" charset="0"/>
                <a:cs typeface="Courier New" pitchFamily="49" charset="0"/>
              </a:rPr>
              <a:t>(</a:t>
            </a:r>
            <a:r>
              <a:rPr lang="en-NZ" sz="1400" dirty="0" err="1">
                <a:latin typeface="Lucida Sans Typewriter" pitchFamily="49" charset="0"/>
                <a:cs typeface="Courier New" pitchFamily="49" charset="0"/>
              </a:rPr>
              <a:t>wavefront_old_value</a:t>
            </a:r>
            <a:r>
              <a:rPr lang="en-NZ" sz="1400" dirty="0" smtClean="0">
                <a:solidFill>
                  <a:srgbClr val="D2CD86"/>
                </a:solidFill>
                <a:latin typeface="Lucida Sans Typewriter" pitchFamily="49" charset="0"/>
                <a:cs typeface="Courier New" pitchFamily="49" charset="0"/>
              </a:rPr>
              <a:t>)</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a:p>
            <a:endParaRPr lang="en-NZ" sz="400" dirty="0" smtClean="0">
              <a:latin typeface="Lucida Sans Typewriter" pitchFamily="49" charset="0"/>
              <a:cs typeface="Courier New" pitchFamily="49" charset="0"/>
            </a:endParaRPr>
          </a:p>
          <a:p>
            <a:r>
              <a:rPr lang="en-NZ" sz="1400" dirty="0" smtClean="0">
                <a:solidFill>
                  <a:srgbClr val="9999A9"/>
                </a:solidFill>
                <a:latin typeface="Lucida Sans Typewriter" pitchFamily="49" charset="0"/>
                <a:cs typeface="Courier New" pitchFamily="49" charset="0"/>
              </a:rPr>
              <a:t>// Add prefix sum to get each thread's value. This is usually used as a destination address.</a:t>
            </a:r>
            <a:endParaRPr lang="en-NZ" sz="1400" dirty="0" smtClean="0">
              <a:latin typeface="Lucida Sans Typewriter" pitchFamily="49" charset="0"/>
              <a:cs typeface="Courier New" pitchFamily="49" charset="0"/>
            </a:endParaRPr>
          </a:p>
          <a:p>
            <a:r>
              <a:rPr lang="en-NZ" sz="1400" dirty="0" err="1" smtClean="0">
                <a:solidFill>
                  <a:schemeClr val="accent1">
                    <a:lumMod val="60000"/>
                    <a:lumOff val="40000"/>
                  </a:schemeClr>
                </a:solidFill>
                <a:latin typeface="Lucida Sans Typewriter" pitchFamily="49" charset="0"/>
                <a:cs typeface="Courier New" pitchFamily="49" charset="0"/>
              </a:rPr>
              <a:t>uint</a:t>
            </a:r>
            <a:r>
              <a:rPr lang="en-NZ" sz="1400" dirty="0" smtClean="0">
                <a:solidFill>
                  <a:schemeClr val="accent1">
                    <a:lumMod val="60000"/>
                    <a:lumOff val="40000"/>
                  </a:schemeClr>
                </a:solidFill>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thread_value</a:t>
            </a:r>
            <a:r>
              <a:rPr lang="en-NZ" sz="1400" dirty="0" smtClean="0">
                <a:latin typeface="Lucida Sans Typewriter" pitchFamily="49" charset="0"/>
                <a:cs typeface="Courier New" pitchFamily="49" charset="0"/>
              </a:rPr>
              <a:t> </a:t>
            </a:r>
            <a:r>
              <a:rPr lang="en-NZ" sz="1400" dirty="0" smtClean="0">
                <a:solidFill>
                  <a:srgbClr val="D2CD86"/>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r>
              <a:rPr lang="en-NZ" sz="1400" dirty="0" err="1">
                <a:latin typeface="Lucida Sans Typewriter" pitchFamily="49" charset="0"/>
                <a:cs typeface="Courier New" pitchFamily="49" charset="0"/>
              </a:rPr>
              <a:t>wavefront_old_value</a:t>
            </a:r>
            <a:r>
              <a:rPr lang="en-NZ" sz="1400" dirty="0">
                <a:latin typeface="Lucida Sans Typewriter" pitchFamily="49" charset="0"/>
                <a:cs typeface="Courier New" pitchFamily="49" charset="0"/>
              </a:rPr>
              <a:t> </a:t>
            </a:r>
            <a:r>
              <a:rPr lang="en-NZ" sz="1400" dirty="0" smtClean="0">
                <a:latin typeface="Lucida Sans Typewriter" pitchFamily="49" charset="0"/>
                <a:cs typeface="Courier New" pitchFamily="49" charset="0"/>
              </a:rPr>
              <a:t>+ </a:t>
            </a:r>
            <a:r>
              <a:rPr lang="en-NZ" sz="1400" dirty="0" err="1" smtClean="0">
                <a:latin typeface="Lucida Sans Typewriter" pitchFamily="49" charset="0"/>
                <a:cs typeface="Courier New" pitchFamily="49" charset="0"/>
              </a:rPr>
              <a:t>MaskBitCnt</a:t>
            </a:r>
            <a:r>
              <a:rPr lang="en-NZ" sz="1400" dirty="0" smtClean="0">
                <a:solidFill>
                  <a:srgbClr val="D2CD86"/>
                </a:solidFill>
                <a:latin typeface="Lucida Sans Typewriter" pitchFamily="49" charset="0"/>
                <a:cs typeface="Courier New" pitchFamily="49" charset="0"/>
              </a:rPr>
              <a:t>(</a:t>
            </a:r>
            <a:r>
              <a:rPr lang="en-NZ" sz="1400" dirty="0" err="1" smtClean="0">
                <a:latin typeface="Lucida Sans Typewriter" pitchFamily="49" charset="0"/>
                <a:cs typeface="Courier New" pitchFamily="49" charset="0"/>
              </a:rPr>
              <a:t>active_mask</a:t>
            </a:r>
            <a:r>
              <a:rPr lang="en-NZ" sz="1400" dirty="0" smtClean="0">
                <a:solidFill>
                  <a:srgbClr val="D2CD86"/>
                </a:solidFill>
                <a:latin typeface="Lucida Sans Typewriter" pitchFamily="49" charset="0"/>
                <a:cs typeface="Courier New" pitchFamily="49" charset="0"/>
              </a:rPr>
              <a:t>)</a:t>
            </a:r>
            <a:r>
              <a:rPr lang="en-NZ" sz="1400" dirty="0" smtClean="0">
                <a:solidFill>
                  <a:srgbClr val="B060B0"/>
                </a:solidFill>
                <a:latin typeface="Lucida Sans Typewriter" pitchFamily="49" charset="0"/>
                <a:cs typeface="Courier New" pitchFamily="49" charset="0"/>
              </a:rPr>
              <a:t>;</a:t>
            </a:r>
            <a:r>
              <a:rPr lang="en-NZ" sz="1400" dirty="0" smtClean="0">
                <a:latin typeface="Lucida Sans Typewriter" pitchFamily="49" charset="0"/>
                <a:cs typeface="Courier New" pitchFamily="49" charset="0"/>
              </a:rPr>
              <a:t> </a:t>
            </a:r>
          </a:p>
        </p:txBody>
      </p:sp>
    </p:spTree>
    <p:extLst>
      <p:ext uri="{BB962C8B-B14F-4D97-AF65-F5344CB8AC3E}">
        <p14:creationId xmlns:p14="http://schemas.microsoft.com/office/powerpoint/2010/main" val="373826515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3" name="Title 2"/>
          <p:cNvSpPr>
            <a:spLocks noGrp="1"/>
          </p:cNvSpPr>
          <p:nvPr>
            <p:ph type="title"/>
          </p:nvPr>
        </p:nvSpPr>
        <p:spPr/>
        <p:txBody>
          <a:bodyPr/>
          <a:lstStyle/>
          <a:p>
            <a:endParaRPr lang="en-NZ" dirty="0"/>
          </a:p>
        </p:txBody>
      </p:sp>
      <p:sp>
        <p:nvSpPr>
          <p:cNvPr id="22" name="Title 1"/>
          <p:cNvSpPr txBox="1">
            <a:spLocks/>
          </p:cNvSpPr>
          <p:nvPr/>
        </p:nvSpPr>
        <p:spPr>
          <a:xfrm>
            <a:off x="2926963" y="3178597"/>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Latest work</a:t>
            </a:r>
            <a:endParaRPr lang="en-US" sz="5400" cap="all" dirty="0">
              <a:solidFill>
                <a:schemeClr val="bg1"/>
              </a:solidFill>
              <a:latin typeface="HeronSans SemiBold" panose="02000503040000020004" pitchFamily="50" charset="0"/>
            </a:endParaRPr>
          </a:p>
        </p:txBody>
      </p:sp>
    </p:spTree>
    <p:extLst>
      <p:ext uri="{BB962C8B-B14F-4D97-AF65-F5344CB8AC3E}">
        <p14:creationId xmlns:p14="http://schemas.microsoft.com/office/powerpoint/2010/main" val="51085044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Batching during query</a:t>
            </a:r>
            <a:endParaRPr lang="en-NZ" dirty="0"/>
          </a:p>
        </p:txBody>
      </p:sp>
      <p:sp>
        <p:nvSpPr>
          <p:cNvPr id="3" name="Content Placeholder 2"/>
          <p:cNvSpPr>
            <a:spLocks noGrp="1"/>
          </p:cNvSpPr>
          <p:nvPr>
            <p:ph idx="1"/>
          </p:nvPr>
        </p:nvSpPr>
        <p:spPr/>
        <p:txBody>
          <a:bodyPr>
            <a:normAutofit/>
          </a:bodyPr>
          <a:lstStyle/>
          <a:p>
            <a:r>
              <a:rPr lang="en-NZ" dirty="0" smtClean="0"/>
              <a:t>In Horizon Zero Dawn renderer:</a:t>
            </a:r>
          </a:p>
          <a:p>
            <a:pPr lvl="1"/>
            <a:r>
              <a:rPr lang="en-NZ" dirty="0" smtClean="0"/>
              <a:t>Sort </a:t>
            </a:r>
            <a:r>
              <a:rPr lang="en-NZ" dirty="0" err="1" smtClean="0"/>
              <a:t>DrawableSetup</a:t>
            </a:r>
            <a:r>
              <a:rPr lang="en-NZ" dirty="0" smtClean="0"/>
              <a:t> </a:t>
            </a:r>
            <a:r>
              <a:rPr lang="en-NZ" baseline="0" dirty="0" smtClean="0"/>
              <a:t>by geometry and </a:t>
            </a:r>
            <a:r>
              <a:rPr lang="en-NZ" baseline="0" dirty="0" err="1" smtClean="0"/>
              <a:t>shader</a:t>
            </a:r>
            <a:r>
              <a:rPr lang="en-NZ" baseline="0" dirty="0" smtClean="0"/>
              <a:t> (as well as depth etc.)</a:t>
            </a:r>
          </a:p>
          <a:p>
            <a:pPr lvl="1"/>
            <a:r>
              <a:rPr lang="en-NZ" dirty="0" smtClean="0"/>
              <a:t>Batch together close to the end of the CPU render pipeline</a:t>
            </a:r>
          </a:p>
          <a:p>
            <a:pPr lvl="1"/>
            <a:r>
              <a:rPr lang="en-NZ" dirty="0" smtClean="0"/>
              <a:t>Perfect batching</a:t>
            </a:r>
            <a:r>
              <a:rPr lang="en-NZ" baseline="0" dirty="0" smtClean="0"/>
              <a:t> as global list</a:t>
            </a:r>
            <a:r>
              <a:rPr lang="en-NZ" dirty="0" smtClean="0"/>
              <a:t> of </a:t>
            </a:r>
            <a:r>
              <a:rPr lang="en-NZ" dirty="0" err="1" smtClean="0"/>
              <a:t>DrawableSetups</a:t>
            </a:r>
            <a:r>
              <a:rPr lang="en-NZ" dirty="0" smtClean="0"/>
              <a:t> is available</a:t>
            </a:r>
          </a:p>
          <a:p>
            <a:pPr lvl="1"/>
            <a:r>
              <a:rPr lang="en-NZ" b="1" dirty="0" smtClean="0">
                <a:solidFill>
                  <a:srgbClr val="C00000"/>
                </a:solidFill>
              </a:rPr>
              <a:t>Pay CPU cost for each </a:t>
            </a:r>
            <a:r>
              <a:rPr lang="en-NZ" b="1" dirty="0" err="1" smtClean="0">
                <a:solidFill>
                  <a:srgbClr val="C00000"/>
                </a:solidFill>
              </a:rPr>
              <a:t>DrawableSetup</a:t>
            </a:r>
            <a:r>
              <a:rPr lang="en-NZ" b="1" dirty="0" smtClean="0">
                <a:solidFill>
                  <a:srgbClr val="C00000"/>
                </a:solidFill>
              </a:rPr>
              <a:t> in the pipeline</a:t>
            </a:r>
          </a:p>
          <a:p>
            <a:pPr lvl="1"/>
            <a:r>
              <a:rPr lang="en-NZ" b="1" dirty="0" smtClean="0">
                <a:solidFill>
                  <a:srgbClr val="C00000"/>
                </a:solidFill>
              </a:rPr>
              <a:t>Only support this for key passes (deferred geometry, </a:t>
            </a:r>
            <a:r>
              <a:rPr lang="en-NZ" b="1" dirty="0" err="1" smtClean="0">
                <a:solidFill>
                  <a:srgbClr val="C00000"/>
                </a:solidFill>
              </a:rPr>
              <a:t>shadowmaps</a:t>
            </a:r>
            <a:r>
              <a:rPr lang="en-NZ" b="1" dirty="0" smtClean="0">
                <a:solidFill>
                  <a:srgbClr val="C00000"/>
                </a:solidFill>
              </a:rPr>
              <a:t>)</a:t>
            </a:r>
          </a:p>
          <a:p>
            <a:r>
              <a:rPr lang="en-NZ" dirty="0" smtClean="0"/>
              <a:t>Latest work:</a:t>
            </a:r>
          </a:p>
          <a:p>
            <a:pPr lvl="1"/>
            <a:r>
              <a:rPr lang="en-NZ" baseline="0" dirty="0" smtClean="0"/>
              <a:t>Create and output batches from</a:t>
            </a:r>
            <a:r>
              <a:rPr lang="en-NZ" dirty="0" smtClean="0"/>
              <a:t> visibility </a:t>
            </a:r>
            <a:r>
              <a:rPr lang="en-NZ" baseline="0" dirty="0" smtClean="0"/>
              <a:t>query</a:t>
            </a:r>
          </a:p>
          <a:p>
            <a:pPr lvl="1"/>
            <a:r>
              <a:rPr lang="en-NZ" dirty="0" smtClean="0"/>
              <a:t>Renderer only sees batches, saves CPU time</a:t>
            </a:r>
          </a:p>
          <a:p>
            <a:pPr lvl="1"/>
            <a:r>
              <a:rPr lang="en-NZ" b="1" dirty="0" smtClean="0">
                <a:solidFill>
                  <a:srgbClr val="C00000"/>
                </a:solidFill>
              </a:rPr>
              <a:t>Imperfect batching as GPU only sees one cluster at a time</a:t>
            </a:r>
          </a:p>
          <a:p>
            <a:pPr lvl="1"/>
            <a:r>
              <a:rPr lang="en-NZ" dirty="0" smtClean="0"/>
              <a:t>Currently use both systems at once </a:t>
            </a:r>
            <a:r>
              <a:rPr lang="en-NZ" dirty="0" smtClean="0">
                <a:sym typeface="Wingdings" pitchFamily="2" charset="2"/>
              </a:rPr>
              <a:t></a:t>
            </a:r>
          </a:p>
        </p:txBody>
      </p:sp>
    </p:spTree>
    <p:extLst>
      <p:ext uri="{BB962C8B-B14F-4D97-AF65-F5344CB8AC3E}">
        <p14:creationId xmlns:p14="http://schemas.microsoft.com/office/powerpoint/2010/main" val="25320595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GPU compute thread:</a:t>
            </a:r>
            <a:r>
              <a:rPr lang="en-NZ" baseline="0" dirty="0" smtClean="0"/>
              <a:t> Batched output</a:t>
            </a:r>
            <a:endParaRPr lang="en-NZ" dirty="0"/>
          </a:p>
        </p:txBody>
      </p:sp>
      <p:sp>
        <p:nvSpPr>
          <p:cNvPr id="3" name="Content Placeholder 2"/>
          <p:cNvSpPr>
            <a:spLocks noGrp="1"/>
          </p:cNvSpPr>
          <p:nvPr>
            <p:ph idx="1"/>
          </p:nvPr>
        </p:nvSpPr>
        <p:spPr>
          <a:xfrm>
            <a:off x="685006" y="1116288"/>
            <a:ext cx="11381612" cy="2673552"/>
          </a:xfrm>
        </p:spPr>
        <p:txBody>
          <a:bodyPr>
            <a:normAutofit/>
          </a:bodyPr>
          <a:lstStyle/>
          <a:p>
            <a:r>
              <a:rPr lang="en-NZ" sz="2800" dirty="0" smtClean="0"/>
              <a:t>Write two buffers, one for </a:t>
            </a:r>
            <a:r>
              <a:rPr lang="en-NZ" sz="2800" dirty="0" err="1" smtClean="0"/>
              <a:t>DrawableSetupBatches</a:t>
            </a:r>
            <a:endParaRPr lang="en-NZ" sz="2800" dirty="0" smtClean="0"/>
          </a:p>
          <a:p>
            <a:pPr lvl="1"/>
            <a:r>
              <a:rPr lang="en-NZ" sz="2400" dirty="0" smtClean="0"/>
              <a:t>Batch header</a:t>
            </a:r>
          </a:p>
          <a:p>
            <a:pPr lvl="0"/>
            <a:r>
              <a:rPr lang="en-NZ" sz="2800" dirty="0" smtClean="0"/>
              <a:t>And one for </a:t>
            </a:r>
            <a:r>
              <a:rPr lang="en-NZ" sz="2800" dirty="0" err="1" smtClean="0"/>
              <a:t>DrawableSetupInstances</a:t>
            </a:r>
            <a:endParaRPr lang="en-NZ" sz="2800" dirty="0" smtClean="0"/>
          </a:p>
          <a:p>
            <a:pPr lvl="1"/>
            <a:r>
              <a:rPr lang="en-NZ" sz="2400" dirty="0" smtClean="0"/>
              <a:t>Local to floating space transform &amp; state</a:t>
            </a:r>
          </a:p>
          <a:p>
            <a:pPr lvl="1"/>
            <a:r>
              <a:rPr lang="en-NZ" sz="2400" dirty="0" smtClean="0"/>
              <a:t>Previous transform (only dynamic geometry)</a:t>
            </a:r>
          </a:p>
        </p:txBody>
      </p:sp>
      <p:graphicFrame>
        <p:nvGraphicFramePr>
          <p:cNvPr id="4" name="Table 3"/>
          <p:cNvGraphicFramePr>
            <a:graphicFrameLocks noGrp="1"/>
          </p:cNvGraphicFramePr>
          <p:nvPr>
            <p:extLst>
              <p:ext uri="{D42A27DB-BD31-4B8C-83A1-F6EECF244321}">
                <p14:modId xmlns:p14="http://schemas.microsoft.com/office/powerpoint/2010/main" val="1250915727"/>
              </p:ext>
            </p:extLst>
          </p:nvPr>
        </p:nvGraphicFramePr>
        <p:xfrm>
          <a:off x="856482" y="3560729"/>
          <a:ext cx="3352364" cy="2880556"/>
        </p:xfrm>
        <a:graphic>
          <a:graphicData uri="http://schemas.openxmlformats.org/drawingml/2006/table">
            <a:tbl>
              <a:tblPr firstRow="1" lastRow="1" bandRow="1">
                <a:tableStyleId>{7E9639D4-E3E2-4D34-9284-5A2195B3D0D7}</a:tableStyleId>
              </a:tblPr>
              <a:tblGrid>
                <a:gridCol w="2234909">
                  <a:extLst>
                    <a:ext uri="{9D8B030D-6E8A-4147-A177-3AD203B41FA5}">
                      <a16:colId xmlns:a16="http://schemas.microsoft.com/office/drawing/2014/main" val="20000"/>
                    </a:ext>
                  </a:extLst>
                </a:gridCol>
                <a:gridCol w="1117455">
                  <a:extLst>
                    <a:ext uri="{9D8B030D-6E8A-4147-A177-3AD203B41FA5}">
                      <a16:colId xmlns:a16="http://schemas.microsoft.com/office/drawing/2014/main" val="20001"/>
                    </a:ext>
                  </a:extLst>
                </a:gridCol>
              </a:tblGrid>
              <a:tr h="406494">
                <a:tc gridSpan="2">
                  <a:txBody>
                    <a:bodyPr/>
                    <a:lstStyle/>
                    <a:p>
                      <a:r>
                        <a:rPr lang="en-NZ" sz="1900" dirty="0" err="1" smtClean="0">
                          <a:latin typeface="+mj-lt"/>
                        </a:rPr>
                        <a:t>DrawableSetupBatch</a:t>
                      </a:r>
                      <a:endParaRPr lang="en-NZ" sz="1900" dirty="0" smtClean="0">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dirty="0"/>
                    </a:p>
                  </a:txBody>
                  <a:tcPr>
                    <a:lnL w="381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6600"/>
                    </a:solidFill>
                  </a:tcPr>
                </a:tc>
                <a:extLst>
                  <a:ext uri="{0D108BD9-81ED-4DB2-BD59-A6C34878D82A}">
                    <a16:rowId xmlns:a16="http://schemas.microsoft.com/office/drawing/2014/main" val="10000"/>
                  </a:ext>
                </a:extLst>
              </a:tr>
              <a:tr h="0">
                <a:tc>
                  <a:txBody>
                    <a:bodyPr/>
                    <a:lstStyle/>
                    <a:p>
                      <a:r>
                        <a:rPr lang="en-NZ" sz="1900" dirty="0" smtClean="0">
                          <a:solidFill>
                            <a:schemeClr val="bg1"/>
                          </a:solidFill>
                          <a:latin typeface="+mj-lt"/>
                        </a:rPr>
                        <a:t>Sort key</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8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1"/>
                  </a:ext>
                </a:extLst>
              </a:tr>
              <a:tr h="205754">
                <a:tc>
                  <a:txBody>
                    <a:bodyPr/>
                    <a:lstStyle/>
                    <a:p>
                      <a:r>
                        <a:rPr lang="en-NZ" sz="1900" smtClean="0">
                          <a:solidFill>
                            <a:schemeClr val="bg1"/>
                          </a:solidFill>
                          <a:latin typeface="+mj-lt"/>
                        </a:rPr>
                        <a:t>Pointer to setup</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smtClean="0">
                          <a:solidFill>
                            <a:schemeClr val="bg1"/>
                          </a:solidFill>
                          <a:latin typeface="+mj-lt"/>
                        </a:rPr>
                        <a:t>8 bytes</a:t>
                      </a:r>
                      <a:endParaRPr lang="en-NZ" sz="1900" dirty="0" smtClean="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2"/>
                  </a:ext>
                </a:extLst>
              </a:tr>
              <a:tr h="205754">
                <a:tc>
                  <a:txBody>
                    <a:bodyPr/>
                    <a:lstStyle/>
                    <a:p>
                      <a:r>
                        <a:rPr lang="en-NZ" sz="1900" dirty="0" smtClean="0">
                          <a:solidFill>
                            <a:schemeClr val="bg1"/>
                          </a:solidFill>
                          <a:latin typeface="+mj-lt"/>
                        </a:rPr>
                        <a:t>Bounding sphere</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16 bytes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3"/>
                  </a:ext>
                </a:extLst>
              </a:tr>
              <a:tr h="205754">
                <a:tc>
                  <a:txBody>
                    <a:bodyPr/>
                    <a:lstStyle/>
                    <a:p>
                      <a:r>
                        <a:rPr lang="en-NZ" sz="1900" dirty="0" smtClean="0">
                          <a:solidFill>
                            <a:schemeClr val="bg1"/>
                          </a:solidFill>
                          <a:latin typeface="+mj-lt"/>
                        </a:rPr>
                        <a:t>Pointer to instances</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8 bytes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4"/>
                  </a:ext>
                </a:extLst>
              </a:tr>
              <a:tr h="0">
                <a:tc>
                  <a:txBody>
                    <a:bodyPr/>
                    <a:lstStyle/>
                    <a:p>
                      <a:r>
                        <a:rPr lang="en-NZ" sz="1900" dirty="0" smtClean="0">
                          <a:solidFill>
                            <a:schemeClr val="bg1"/>
                          </a:solidFill>
                          <a:latin typeface="+mj-lt"/>
                        </a:rPr>
                        <a:t>Count</a:t>
                      </a:r>
                      <a:r>
                        <a:rPr lang="en-NZ" sz="1900" baseline="0" dirty="0" smtClean="0">
                          <a:solidFill>
                            <a:schemeClr val="bg1"/>
                          </a:solidFill>
                          <a:latin typeface="+mj-lt"/>
                        </a:rPr>
                        <a:t> and s</a:t>
                      </a:r>
                      <a:r>
                        <a:rPr lang="en-NZ" sz="1900" dirty="0" smtClean="0">
                          <a:solidFill>
                            <a:schemeClr val="bg1"/>
                          </a:solidFill>
                          <a:latin typeface="+mj-lt"/>
                        </a:rPr>
                        <a:t>tride</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8</a:t>
                      </a:r>
                      <a:r>
                        <a:rPr lang="en-NZ" sz="1900" baseline="0" dirty="0" smtClean="0">
                          <a:solidFill>
                            <a:schemeClr val="bg1"/>
                          </a:solidFill>
                          <a:latin typeface="+mj-lt"/>
                        </a:rPr>
                        <a:t>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5"/>
                  </a:ext>
                </a:extLst>
              </a:tr>
              <a:tr h="406494">
                <a:tc>
                  <a:txBody>
                    <a:bodyPr/>
                    <a:lstStyle/>
                    <a:p>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b="1" kern="1200" dirty="0" smtClean="0">
                          <a:solidFill>
                            <a:schemeClr val="bg1"/>
                          </a:solidFill>
                          <a:latin typeface="+mn-lt"/>
                          <a:ea typeface="+mn-ea"/>
                          <a:cs typeface="+mn-cs"/>
                        </a:rPr>
                        <a:t>48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6"/>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25247044"/>
              </p:ext>
            </p:extLst>
          </p:nvPr>
        </p:nvGraphicFramePr>
        <p:xfrm>
          <a:off x="4802319" y="4346139"/>
          <a:ext cx="3600450" cy="2057540"/>
        </p:xfrm>
        <a:graphic>
          <a:graphicData uri="http://schemas.openxmlformats.org/drawingml/2006/table">
            <a:tbl>
              <a:tblPr firstRow="1" lastRow="1" bandRow="1">
                <a:tableStyleId>{7E9639D4-E3E2-4D34-9284-5A2195B3D0D7}</a:tableStyleId>
              </a:tblPr>
              <a:tblGrid>
                <a:gridCol w="2234909">
                  <a:extLst>
                    <a:ext uri="{9D8B030D-6E8A-4147-A177-3AD203B41FA5}">
                      <a16:colId xmlns:a16="http://schemas.microsoft.com/office/drawing/2014/main" val="20000"/>
                    </a:ext>
                  </a:extLst>
                </a:gridCol>
                <a:gridCol w="1365541">
                  <a:extLst>
                    <a:ext uri="{9D8B030D-6E8A-4147-A177-3AD203B41FA5}">
                      <a16:colId xmlns:a16="http://schemas.microsoft.com/office/drawing/2014/main" val="20001"/>
                    </a:ext>
                  </a:extLst>
                </a:gridCol>
              </a:tblGrid>
              <a:tr h="406494">
                <a:tc gridSpan="2">
                  <a:txBody>
                    <a:bodyPr/>
                    <a:lstStyle/>
                    <a:p>
                      <a:r>
                        <a:rPr lang="en-NZ" sz="1900" dirty="0" err="1" smtClean="0">
                          <a:latin typeface="+mj-lt"/>
                        </a:rPr>
                        <a:t>DrawableSetupInstance</a:t>
                      </a:r>
                      <a:r>
                        <a:rPr lang="en-NZ" sz="1900" dirty="0" smtClean="0">
                          <a:latin typeface="+mj-lt"/>
                        </a:rPr>
                        <a:t>*</a:t>
                      </a: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dirty="0"/>
                    </a:p>
                  </a:txBody>
                  <a:tcPr>
                    <a:lnL w="38100" cap="flat" cmpd="sng" algn="ctr">
                      <a:no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rgbClr val="CC6600"/>
                    </a:solidFill>
                  </a:tcPr>
                </a:tc>
                <a:extLst>
                  <a:ext uri="{0D108BD9-81ED-4DB2-BD59-A6C34878D82A}">
                    <a16:rowId xmlns:a16="http://schemas.microsoft.com/office/drawing/2014/main" val="10000"/>
                  </a:ext>
                </a:extLst>
              </a:tr>
              <a:tr h="205754">
                <a:tc>
                  <a:txBody>
                    <a:bodyPr/>
                    <a:lstStyle/>
                    <a:p>
                      <a:r>
                        <a:rPr lang="en-NZ" sz="1900" dirty="0" smtClean="0">
                          <a:solidFill>
                            <a:schemeClr val="bg1"/>
                          </a:solidFill>
                          <a:latin typeface="+mj-lt"/>
                        </a:rPr>
                        <a:t>Instance state</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16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1"/>
                  </a:ext>
                </a:extLst>
              </a:tr>
              <a:tr h="205754">
                <a:tc>
                  <a:txBody>
                    <a:bodyPr/>
                    <a:lstStyle/>
                    <a:p>
                      <a:r>
                        <a:rPr lang="en-NZ" sz="1900" dirty="0" smtClean="0">
                          <a:solidFill>
                            <a:schemeClr val="bg1"/>
                          </a:solidFill>
                          <a:latin typeface="+mj-lt"/>
                        </a:rPr>
                        <a:t>Local to floating</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38100" cap="flat" cmpd="sng" algn="ctr">
                      <a:no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48 bytes</a:t>
                      </a:r>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noFill/>
                      <a:prstDash val="solid"/>
                      <a:round/>
                      <a:headEnd type="none" w="med" len="med"/>
                      <a:tailEnd type="none" w="med" len="med"/>
                    </a:lnT>
                    <a:lnB w="9525" cap="flat" cmpd="sng" algn="ctr">
                      <a:noFill/>
                      <a:prstDash val="soli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2"/>
                  </a:ext>
                </a:extLst>
              </a:tr>
              <a:tr h="0">
                <a:tc>
                  <a:txBody>
                    <a:bodyPr/>
                    <a:lstStyle/>
                    <a:p>
                      <a:r>
                        <a:rPr lang="en-NZ" sz="1900" dirty="0" smtClean="0">
                          <a:solidFill>
                            <a:schemeClr val="bg1"/>
                          </a:solidFill>
                          <a:latin typeface="+mj-lt"/>
                        </a:rPr>
                        <a:t>(Previous</a:t>
                      </a:r>
                      <a:r>
                        <a:rPr lang="en-NZ" sz="1900" baseline="0" dirty="0" smtClean="0">
                          <a:solidFill>
                            <a:schemeClr val="bg1"/>
                          </a:solidFill>
                          <a:latin typeface="+mj-lt"/>
                        </a:rPr>
                        <a:t> L2F)</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a:noFill/>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a:txBody>
                    <a:bodyPr/>
                    <a:lstStyle/>
                    <a:p>
                      <a:r>
                        <a:rPr lang="en-NZ" sz="1900" dirty="0" smtClean="0">
                          <a:solidFill>
                            <a:schemeClr val="bg1"/>
                          </a:solidFill>
                          <a:latin typeface="+mj-lt"/>
                        </a:rPr>
                        <a:t>(48 bytes)</a:t>
                      </a:r>
                    </a:p>
                  </a:txBody>
                  <a:tcPr marL="121904" marR="121904" marT="60974" marB="60974" anchor="ctr">
                    <a:lnL>
                      <a:noFill/>
                    </a:lnL>
                    <a:lnR w="38100" cap="flat" cmpd="sng" algn="ctr">
                      <a:solidFill>
                        <a:schemeClr val="bg1"/>
                      </a:solidFill>
                      <a:prstDash val="solid"/>
                      <a:round/>
                      <a:headEnd type="none" w="med" len="med"/>
                      <a:tailEnd type="none" w="med" len="med"/>
                    </a:lnR>
                    <a:lnT w="9525" cap="flat" cmpd="sng" algn="ctr">
                      <a:noFill/>
                      <a:prstDash val="soli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3"/>
                  </a:ext>
                </a:extLst>
              </a:tr>
              <a:tr h="406494">
                <a:tc gridSpan="2">
                  <a:txBody>
                    <a:bodyPr/>
                    <a:lstStyle/>
                    <a:p>
                      <a:pPr algn="r"/>
                      <a:r>
                        <a:rPr lang="en-NZ" sz="1900" b="1" kern="1200" dirty="0" smtClean="0">
                          <a:solidFill>
                            <a:schemeClr val="bg1"/>
                          </a:solidFill>
                          <a:latin typeface="+mn-lt"/>
                          <a:ea typeface="+mn-ea"/>
                          <a:cs typeface="+mn-cs"/>
                        </a:rPr>
                        <a:t>64-112 bytes</a:t>
                      </a:r>
                      <a:endParaRPr lang="en-NZ" sz="1900" dirty="0">
                        <a:solidFill>
                          <a:schemeClr val="bg1"/>
                        </a:solidFill>
                        <a:latin typeface="+mj-lt"/>
                      </a:endParaRPr>
                    </a:p>
                  </a:txBody>
                  <a:tcPr marL="121904" marR="121904" marT="60974" marB="60974" anchor="ctr">
                    <a:lnL w="38100" cap="flat" cmpd="sng" algn="ctr">
                      <a:solidFill>
                        <a:schemeClr val="bg1"/>
                      </a:solidFill>
                      <a:prstDash val="solid"/>
                      <a:round/>
                      <a:headEnd type="none" w="med" len="med"/>
                      <a:tailEnd type="none" w="med" len="med"/>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tc hMerge="1">
                  <a:txBody>
                    <a:bodyPr/>
                    <a:lstStyle/>
                    <a:p>
                      <a:endParaRPr lang="en-NZ" sz="1900" dirty="0">
                        <a:solidFill>
                          <a:schemeClr val="bg1"/>
                        </a:solidFill>
                        <a:latin typeface="+mj-lt"/>
                      </a:endParaRPr>
                    </a:p>
                  </a:txBody>
                  <a:tcPr marL="121904" marR="121904" marT="60974" marB="60974" anchor="ctr">
                    <a:lnL>
                      <a:noFill/>
                    </a:lnL>
                    <a:lnR w="381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tx2">
                        <a:lumMod val="50000"/>
                      </a:schemeClr>
                    </a:solidFill>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29443612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Batched</a:t>
            </a:r>
            <a:r>
              <a:rPr lang="en-NZ" dirty="0" smtClean="0"/>
              <a:t> output</a:t>
            </a:r>
            <a:endParaRPr lang="en-NZ" dirty="0"/>
          </a:p>
        </p:txBody>
      </p:sp>
      <p:sp>
        <p:nvSpPr>
          <p:cNvPr id="3" name="Content Placeholder 2"/>
          <p:cNvSpPr>
            <a:spLocks noGrp="1"/>
          </p:cNvSpPr>
          <p:nvPr>
            <p:ph idx="1"/>
          </p:nvPr>
        </p:nvSpPr>
        <p:spPr/>
        <p:txBody>
          <a:bodyPr>
            <a:normAutofit/>
          </a:bodyPr>
          <a:lstStyle/>
          <a:p>
            <a:r>
              <a:rPr lang="en-NZ" dirty="0" smtClean="0"/>
              <a:t>On the CPU</a:t>
            </a:r>
          </a:p>
          <a:p>
            <a:pPr lvl="1"/>
            <a:r>
              <a:rPr lang="en-NZ" dirty="0" smtClean="0"/>
              <a:t>Add </a:t>
            </a:r>
            <a:r>
              <a:rPr lang="en-NZ" dirty="0" err="1" smtClean="0"/>
              <a:t>DrawableSetup</a:t>
            </a:r>
            <a:r>
              <a:rPr lang="en-NZ" dirty="0" smtClean="0"/>
              <a:t> index to spatial+ sort key for </a:t>
            </a:r>
            <a:r>
              <a:rPr lang="en-NZ" dirty="0" err="1" smtClean="0"/>
              <a:t>QueryInstances</a:t>
            </a:r>
            <a:endParaRPr lang="en-NZ" dirty="0" smtClean="0"/>
          </a:p>
          <a:p>
            <a:pPr lvl="1"/>
            <a:r>
              <a:rPr lang="en-NZ" dirty="0" smtClean="0"/>
              <a:t>So </a:t>
            </a:r>
            <a:r>
              <a:rPr lang="en-NZ" dirty="0" err="1" smtClean="0"/>
              <a:t>QueryInstances</a:t>
            </a:r>
            <a:r>
              <a:rPr lang="en-NZ" dirty="0" smtClean="0"/>
              <a:t> now sorted by </a:t>
            </a:r>
            <a:r>
              <a:rPr lang="en-NZ" dirty="0" err="1" smtClean="0"/>
              <a:t>DrawableSetup</a:t>
            </a:r>
            <a:r>
              <a:rPr lang="en-NZ" dirty="0" smtClean="0"/>
              <a:t> as well</a:t>
            </a:r>
          </a:p>
          <a:p>
            <a:pPr lvl="1"/>
            <a:r>
              <a:rPr lang="en-NZ" dirty="0" smtClean="0"/>
              <a:t>Mark </a:t>
            </a:r>
            <a:r>
              <a:rPr lang="en-NZ" dirty="0" err="1" smtClean="0"/>
              <a:t>QueryInstance</a:t>
            </a:r>
            <a:r>
              <a:rPr lang="en-NZ" dirty="0" smtClean="0"/>
              <a:t> with a bit when </a:t>
            </a:r>
            <a:r>
              <a:rPr lang="en-NZ" dirty="0" err="1" smtClean="0"/>
              <a:t>DrawableSetup</a:t>
            </a:r>
            <a:r>
              <a:rPr lang="en-NZ" dirty="0" smtClean="0"/>
              <a:t> changes</a:t>
            </a:r>
          </a:p>
          <a:p>
            <a:r>
              <a:rPr lang="en-NZ" dirty="0" smtClean="0"/>
              <a:t>In the </a:t>
            </a:r>
            <a:r>
              <a:rPr lang="en-NZ" dirty="0" err="1" smtClean="0"/>
              <a:t>shader</a:t>
            </a:r>
            <a:endParaRPr lang="en-NZ" dirty="0" smtClean="0"/>
          </a:p>
          <a:p>
            <a:pPr lvl="1"/>
            <a:r>
              <a:rPr lang="en-NZ" dirty="0" smtClean="0"/>
              <a:t>Use these bits to group threads by </a:t>
            </a:r>
            <a:r>
              <a:rPr lang="en-NZ" dirty="0" err="1" smtClean="0"/>
              <a:t>DrawableSetup</a:t>
            </a:r>
            <a:endParaRPr lang="en-NZ" dirty="0" smtClean="0"/>
          </a:p>
          <a:p>
            <a:pPr lvl="1"/>
            <a:r>
              <a:rPr lang="en-NZ" b="1" baseline="0" dirty="0" smtClean="0">
                <a:solidFill>
                  <a:srgbClr val="C00000"/>
                </a:solidFill>
              </a:rPr>
              <a:t>(D</a:t>
            </a:r>
            <a:r>
              <a:rPr lang="en-NZ" b="1" dirty="0" smtClean="0">
                <a:solidFill>
                  <a:srgbClr val="C00000"/>
                </a:solidFill>
              </a:rPr>
              <a:t>o visibility tests for each thread)</a:t>
            </a:r>
            <a:endParaRPr lang="en-NZ" b="1" baseline="0" dirty="0" smtClean="0">
              <a:solidFill>
                <a:srgbClr val="C00000"/>
              </a:solidFill>
            </a:endParaRPr>
          </a:p>
          <a:p>
            <a:pPr lvl="1"/>
            <a:r>
              <a:rPr lang="en-NZ" dirty="0" smtClean="0"/>
              <a:t>Each active thread appends </a:t>
            </a:r>
            <a:r>
              <a:rPr lang="en-NZ" dirty="0" err="1" smtClean="0"/>
              <a:t>DrawableSetupInstance</a:t>
            </a:r>
            <a:r>
              <a:rPr lang="en-NZ" dirty="0" smtClean="0"/>
              <a:t> to output</a:t>
            </a:r>
          </a:p>
          <a:p>
            <a:pPr lvl="1"/>
            <a:r>
              <a:rPr lang="en-NZ" dirty="0" smtClean="0"/>
              <a:t>Each group of threads accumulates </a:t>
            </a:r>
            <a:r>
              <a:rPr lang="en-NZ" dirty="0" err="1" smtClean="0"/>
              <a:t>DrawableSetupBatch</a:t>
            </a:r>
            <a:r>
              <a:rPr lang="en-NZ" dirty="0" smtClean="0"/>
              <a:t> to LDS</a:t>
            </a:r>
          </a:p>
          <a:p>
            <a:pPr lvl="2"/>
            <a:r>
              <a:rPr lang="en-NZ" dirty="0" smtClean="0"/>
              <a:t>E.g.</a:t>
            </a:r>
            <a:r>
              <a:rPr lang="en-NZ" baseline="0" dirty="0" smtClean="0"/>
              <a:t> overall bounds, batch length</a:t>
            </a:r>
            <a:endParaRPr lang="en-NZ" dirty="0" smtClean="0"/>
          </a:p>
          <a:p>
            <a:pPr lvl="1"/>
            <a:r>
              <a:rPr lang="en-NZ" baseline="0" dirty="0" smtClean="0"/>
              <a:t>First active thread in each group appends</a:t>
            </a:r>
            <a:r>
              <a:rPr lang="en-NZ" dirty="0" smtClean="0"/>
              <a:t> </a:t>
            </a:r>
            <a:r>
              <a:rPr lang="en-NZ" baseline="0" dirty="0" err="1" smtClean="0"/>
              <a:t>DrawableSetupBatch</a:t>
            </a:r>
            <a:r>
              <a:rPr lang="en-NZ" dirty="0" smtClean="0"/>
              <a:t> to output</a:t>
            </a:r>
            <a:endParaRPr lang="en-NZ" dirty="0"/>
          </a:p>
        </p:txBody>
      </p:sp>
    </p:spTree>
    <p:extLst>
      <p:ext uri="{BB962C8B-B14F-4D97-AF65-F5344CB8AC3E}">
        <p14:creationId xmlns:p14="http://schemas.microsoft.com/office/powerpoint/2010/main" val="26972969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About Guerrilla</a:t>
            </a:r>
            <a:endParaRPr lang="en-NZ" dirty="0"/>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15670"/>
          <a:stretch/>
        </p:blipFill>
        <p:spPr>
          <a:xfrm>
            <a:off x="4040465" y="885537"/>
            <a:ext cx="4188341" cy="5784662"/>
          </a:xfrm>
          <a:prstGeom prst="rect">
            <a:avLst/>
          </a:prstGeom>
        </p:spPr>
      </p:pic>
      <p:sp>
        <p:nvSpPr>
          <p:cNvPr id="3" name="Content Placeholder 2"/>
          <p:cNvSpPr>
            <a:spLocks noGrp="1"/>
          </p:cNvSpPr>
          <p:nvPr>
            <p:ph idx="1"/>
          </p:nvPr>
        </p:nvSpPr>
        <p:spPr>
          <a:xfrm>
            <a:off x="685006" y="1131527"/>
            <a:ext cx="11381612" cy="5590107"/>
          </a:xfrm>
        </p:spPr>
        <p:txBody>
          <a:bodyPr/>
          <a:lstStyle/>
          <a:p>
            <a:r>
              <a:rPr lang="en-NZ" dirty="0" smtClean="0"/>
              <a:t>Over 200 people in Amsterdam Studio</a:t>
            </a:r>
          </a:p>
          <a:p>
            <a:r>
              <a:rPr lang="en-NZ" dirty="0" smtClean="0"/>
              <a:t>Good at art</a:t>
            </a:r>
          </a:p>
          <a:p>
            <a:r>
              <a:rPr lang="en-NZ" dirty="0" smtClean="0"/>
              <a:t>Good at technology</a:t>
            </a:r>
          </a:p>
          <a:p>
            <a:r>
              <a:rPr lang="en-NZ" dirty="0" smtClean="0"/>
              <a:t>Getting good at workflow</a:t>
            </a:r>
          </a:p>
          <a:p>
            <a:r>
              <a:rPr lang="en-NZ" dirty="0" smtClean="0"/>
              <a:t>Optimising for workflow is key</a:t>
            </a:r>
          </a:p>
          <a:p>
            <a:pPr lvl="1"/>
            <a:r>
              <a:rPr lang="en-NZ" dirty="0" smtClean="0"/>
              <a:t>Don’t stop (or crash) the ship!</a:t>
            </a:r>
          </a:p>
          <a:p>
            <a:r>
              <a:rPr lang="en-NZ" dirty="0" smtClean="0"/>
              <a:t>Optimising for performance is still important</a:t>
            </a:r>
          </a:p>
          <a:p>
            <a:pPr lvl="1"/>
            <a:r>
              <a:rPr lang="en-NZ" dirty="0" smtClean="0"/>
              <a:t>Good workflow gives artists time to make more content…</a:t>
            </a:r>
          </a:p>
        </p:txBody>
      </p:sp>
    </p:spTree>
    <p:extLst>
      <p:ext uri="{BB962C8B-B14F-4D97-AF65-F5344CB8AC3E}">
        <p14:creationId xmlns:p14="http://schemas.microsoft.com/office/powerpoint/2010/main" val="27621625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Batching</a:t>
            </a:r>
            <a:endParaRPr lang="en-NZ" dirty="0"/>
          </a:p>
        </p:txBody>
      </p:sp>
      <p:grpSp>
        <p:nvGrpSpPr>
          <p:cNvPr id="198" name="Group 197"/>
          <p:cNvGrpSpPr/>
          <p:nvPr/>
        </p:nvGrpSpPr>
        <p:grpSpPr>
          <a:xfrm>
            <a:off x="907675" y="2728163"/>
            <a:ext cx="6995111" cy="369333"/>
            <a:chOff x="907675" y="2728163"/>
            <a:chExt cx="6995111" cy="369333"/>
          </a:xfrm>
        </p:grpSpPr>
        <p:sp>
          <p:nvSpPr>
            <p:cNvPr id="20" name="Rectangle 19"/>
            <p:cNvSpPr/>
            <p:nvPr/>
          </p:nvSpPr>
          <p:spPr>
            <a:xfrm>
              <a:off x="5022425" y="2728164"/>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21" name="Rectangle 20"/>
            <p:cNvSpPr/>
            <p:nvPr/>
          </p:nvSpPr>
          <p:spPr>
            <a:xfrm>
              <a:off x="5382470" y="2728163"/>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5" name="Rectangle 24"/>
            <p:cNvSpPr/>
            <p:nvPr/>
          </p:nvSpPr>
          <p:spPr>
            <a:xfrm>
              <a:off x="5742516" y="2728163"/>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6" name="Rectangle 25"/>
            <p:cNvSpPr/>
            <p:nvPr/>
          </p:nvSpPr>
          <p:spPr>
            <a:xfrm>
              <a:off x="6102561" y="2728164"/>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7" name="Rectangle 26"/>
            <p:cNvSpPr/>
            <p:nvPr/>
          </p:nvSpPr>
          <p:spPr>
            <a:xfrm>
              <a:off x="6462606" y="2728163"/>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8" name="Rectangle 27"/>
            <p:cNvSpPr/>
            <p:nvPr/>
          </p:nvSpPr>
          <p:spPr>
            <a:xfrm>
              <a:off x="6822651" y="2728164"/>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2</a:t>
              </a:r>
              <a:endParaRPr lang="en-NZ" sz="2400" b="1" dirty="0"/>
            </a:p>
          </p:txBody>
        </p:sp>
        <p:sp>
          <p:nvSpPr>
            <p:cNvPr id="29" name="Rectangle 28"/>
            <p:cNvSpPr/>
            <p:nvPr/>
          </p:nvSpPr>
          <p:spPr>
            <a:xfrm>
              <a:off x="7182696" y="2728163"/>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3</a:t>
              </a:r>
              <a:endParaRPr lang="en-NZ" sz="2400" b="1" dirty="0"/>
            </a:p>
          </p:txBody>
        </p:sp>
        <p:sp>
          <p:nvSpPr>
            <p:cNvPr id="30" name="Rectangle 29"/>
            <p:cNvSpPr/>
            <p:nvPr/>
          </p:nvSpPr>
          <p:spPr>
            <a:xfrm>
              <a:off x="7542741" y="2728164"/>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3</a:t>
              </a:r>
              <a:endParaRPr lang="en-NZ" sz="2400" b="1" dirty="0"/>
            </a:p>
          </p:txBody>
        </p:sp>
        <p:sp>
          <p:nvSpPr>
            <p:cNvPr id="53" name="TextBox 52"/>
            <p:cNvSpPr txBox="1"/>
            <p:nvPr/>
          </p:nvSpPr>
          <p:spPr>
            <a:xfrm>
              <a:off x="907675" y="2728164"/>
              <a:ext cx="4114750" cy="369332"/>
            </a:xfrm>
            <a:prstGeom prst="rect">
              <a:avLst/>
            </a:prstGeom>
            <a:noFill/>
          </p:spPr>
          <p:txBody>
            <a:bodyPr wrap="square" rtlCol="0">
              <a:spAutoFit/>
            </a:bodyPr>
            <a:lstStyle/>
            <a:p>
              <a:r>
                <a:rPr lang="en-NZ" sz="1800" dirty="0" smtClean="0">
                  <a:solidFill>
                    <a:schemeClr val="bg1"/>
                  </a:solidFill>
                  <a:latin typeface="+mn-lt"/>
                </a:rPr>
                <a:t>Group index (prefix sum over end bits)</a:t>
              </a:r>
              <a:endParaRPr lang="en-NZ" sz="1800" dirty="0">
                <a:solidFill>
                  <a:schemeClr val="bg1"/>
                </a:solidFill>
                <a:latin typeface="+mn-lt"/>
              </a:endParaRPr>
            </a:p>
          </p:txBody>
        </p:sp>
      </p:grpSp>
      <p:grpSp>
        <p:nvGrpSpPr>
          <p:cNvPr id="258" name="Group 257"/>
          <p:cNvGrpSpPr/>
          <p:nvPr/>
        </p:nvGrpSpPr>
        <p:grpSpPr>
          <a:xfrm>
            <a:off x="907675" y="3793549"/>
            <a:ext cx="10584429" cy="729313"/>
            <a:chOff x="907675" y="3793549"/>
            <a:chExt cx="10584429" cy="729313"/>
          </a:xfrm>
        </p:grpSpPr>
        <p:grpSp>
          <p:nvGrpSpPr>
            <p:cNvPr id="257" name="Group 256"/>
            <p:cNvGrpSpPr/>
            <p:nvPr/>
          </p:nvGrpSpPr>
          <p:grpSpPr>
            <a:xfrm>
              <a:off x="907675" y="3793549"/>
              <a:ext cx="9511714" cy="725667"/>
              <a:chOff x="907675" y="3793549"/>
              <a:chExt cx="9511714" cy="725667"/>
            </a:xfrm>
          </p:grpSpPr>
          <p:sp>
            <p:nvSpPr>
              <p:cNvPr id="54" name="Rectangle 53"/>
              <p:cNvSpPr/>
              <p:nvPr/>
            </p:nvSpPr>
            <p:spPr>
              <a:xfrm>
                <a:off x="5022423" y="414982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57" name="Rectangle 56"/>
              <p:cNvSpPr/>
              <p:nvPr/>
            </p:nvSpPr>
            <p:spPr>
              <a:xfrm>
                <a:off x="5742514" y="4149821"/>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58" name="Rectangle 57"/>
              <p:cNvSpPr/>
              <p:nvPr/>
            </p:nvSpPr>
            <p:spPr>
              <a:xfrm>
                <a:off x="6102559" y="414982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2" name="Rectangle 61"/>
              <p:cNvSpPr/>
              <p:nvPr/>
            </p:nvSpPr>
            <p:spPr>
              <a:xfrm>
                <a:off x="6822650" y="414982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3" name="Rectangle 62"/>
              <p:cNvSpPr/>
              <p:nvPr/>
            </p:nvSpPr>
            <p:spPr>
              <a:xfrm>
                <a:off x="7182695" y="414981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4" name="Rectangle 63"/>
              <p:cNvSpPr/>
              <p:nvPr/>
            </p:nvSpPr>
            <p:spPr>
              <a:xfrm>
                <a:off x="7542740" y="4149820"/>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71" name="Rectangle 70"/>
              <p:cNvSpPr/>
              <p:nvPr/>
            </p:nvSpPr>
            <p:spPr>
              <a:xfrm>
                <a:off x="5382469" y="414982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B</a:t>
                </a:r>
              </a:p>
            </p:txBody>
          </p:sp>
          <p:sp>
            <p:nvSpPr>
              <p:cNvPr id="72" name="TextBox 71"/>
              <p:cNvSpPr txBox="1"/>
              <p:nvPr/>
            </p:nvSpPr>
            <p:spPr>
              <a:xfrm>
                <a:off x="907675" y="4149884"/>
                <a:ext cx="4114750" cy="369332"/>
              </a:xfrm>
              <a:prstGeom prst="rect">
                <a:avLst/>
              </a:prstGeom>
              <a:noFill/>
            </p:spPr>
            <p:txBody>
              <a:bodyPr wrap="square" rtlCol="0">
                <a:spAutoFit/>
              </a:bodyPr>
              <a:lstStyle/>
              <a:p>
                <a:r>
                  <a:rPr lang="en-NZ" sz="1800" dirty="0" smtClean="0">
                    <a:solidFill>
                      <a:schemeClr val="bg1"/>
                    </a:solidFill>
                    <a:latin typeface="+mn-lt"/>
                  </a:rPr>
                  <a:t>Active threads append their instances</a:t>
                </a:r>
                <a:endParaRPr lang="en-NZ" sz="1800" dirty="0">
                  <a:solidFill>
                    <a:schemeClr val="bg1"/>
                  </a:solidFill>
                  <a:latin typeface="+mn-lt"/>
                </a:endParaRPr>
              </a:p>
            </p:txBody>
          </p:sp>
          <p:sp>
            <p:nvSpPr>
              <p:cNvPr id="97" name="Rectangle 96"/>
              <p:cNvSpPr/>
              <p:nvPr/>
            </p:nvSpPr>
            <p:spPr>
              <a:xfrm>
                <a:off x="6462605" y="4149817"/>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cxnSp>
            <p:nvCxnSpPr>
              <p:cNvPr id="110" name="Straight Arrow Connector 109"/>
              <p:cNvCxnSpPr/>
              <p:nvPr/>
            </p:nvCxnSpPr>
            <p:spPr>
              <a:xfrm>
                <a:off x="7902784" y="4329844"/>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37" name="Rectangle 136"/>
              <p:cNvSpPr/>
              <p:nvPr/>
            </p:nvSpPr>
            <p:spPr>
              <a:xfrm>
                <a:off x="9699300" y="4153536"/>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sp>
            <p:nvSpPr>
              <p:cNvPr id="138" name="Rectangle 137"/>
              <p:cNvSpPr/>
              <p:nvPr/>
            </p:nvSpPr>
            <p:spPr>
              <a:xfrm>
                <a:off x="10059344" y="4153529"/>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139" name="Rectangle 138"/>
              <p:cNvSpPr/>
              <p:nvPr/>
            </p:nvSpPr>
            <p:spPr>
              <a:xfrm>
                <a:off x="8979210" y="415353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40" name="Rectangle 139"/>
              <p:cNvSpPr/>
              <p:nvPr/>
            </p:nvSpPr>
            <p:spPr>
              <a:xfrm>
                <a:off x="9339254" y="4153530"/>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73" name="TextBox 172"/>
              <p:cNvSpPr txBox="1"/>
              <p:nvPr/>
            </p:nvSpPr>
            <p:spPr>
              <a:xfrm>
                <a:off x="8611811" y="3793549"/>
                <a:ext cx="1784509" cy="369332"/>
              </a:xfrm>
              <a:prstGeom prst="rect">
                <a:avLst/>
              </a:prstGeom>
              <a:noFill/>
            </p:spPr>
            <p:txBody>
              <a:bodyPr wrap="square" rtlCol="0">
                <a:spAutoFit/>
              </a:bodyPr>
              <a:lstStyle/>
              <a:p>
                <a:r>
                  <a:rPr lang="en-NZ" sz="1800" dirty="0" smtClean="0">
                    <a:solidFill>
                      <a:schemeClr val="bg1"/>
                    </a:solidFill>
                    <a:latin typeface="+mn-lt"/>
                  </a:rPr>
                  <a:t>Instance buffer</a:t>
                </a:r>
                <a:endParaRPr lang="en-NZ" sz="1800" dirty="0">
                  <a:solidFill>
                    <a:schemeClr val="bg1"/>
                  </a:solidFill>
                  <a:latin typeface="+mn-lt"/>
                </a:endParaRPr>
              </a:p>
            </p:txBody>
          </p:sp>
        </p:grpSp>
        <p:sp>
          <p:nvSpPr>
            <p:cNvPr id="228" name="Snip Same Side Corner Rectangle 227"/>
            <p:cNvSpPr/>
            <p:nvPr/>
          </p:nvSpPr>
          <p:spPr>
            <a:xfrm rot="16200000">
              <a:off x="8609021" y="4156384"/>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29" name="Snip Same Side Corner Rectangle 228"/>
            <p:cNvSpPr/>
            <p:nvPr/>
          </p:nvSpPr>
          <p:spPr>
            <a:xfrm rot="5400000">
              <a:off x="10765580" y="3794051"/>
              <a:ext cx="372980" cy="108006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grpSp>
        <p:nvGrpSpPr>
          <p:cNvPr id="260" name="Group 259"/>
          <p:cNvGrpSpPr/>
          <p:nvPr/>
        </p:nvGrpSpPr>
        <p:grpSpPr>
          <a:xfrm>
            <a:off x="915027" y="4513574"/>
            <a:ext cx="10944541" cy="2094609"/>
            <a:chOff x="915027" y="4513574"/>
            <a:chExt cx="10944541" cy="2094609"/>
          </a:xfrm>
        </p:grpSpPr>
        <p:sp>
          <p:nvSpPr>
            <p:cNvPr id="149" name="Rectangle 148"/>
            <p:cNvSpPr/>
            <p:nvPr/>
          </p:nvSpPr>
          <p:spPr>
            <a:xfrm>
              <a:off x="5022424" y="559000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0" name="Rectangle 149"/>
            <p:cNvSpPr/>
            <p:nvPr/>
          </p:nvSpPr>
          <p:spPr>
            <a:xfrm>
              <a:off x="5742515" y="5590001"/>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2</a:t>
              </a:r>
            </a:p>
          </p:txBody>
        </p:sp>
        <p:sp>
          <p:nvSpPr>
            <p:cNvPr id="151" name="Rectangle 150"/>
            <p:cNvSpPr/>
            <p:nvPr/>
          </p:nvSpPr>
          <p:spPr>
            <a:xfrm>
              <a:off x="6102560" y="559000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2" name="Rectangle 151"/>
            <p:cNvSpPr/>
            <p:nvPr/>
          </p:nvSpPr>
          <p:spPr>
            <a:xfrm>
              <a:off x="6822651" y="559000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3" name="Rectangle 152"/>
            <p:cNvSpPr/>
            <p:nvPr/>
          </p:nvSpPr>
          <p:spPr>
            <a:xfrm>
              <a:off x="7182696" y="558999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4" name="Rectangle 153"/>
            <p:cNvSpPr/>
            <p:nvPr/>
          </p:nvSpPr>
          <p:spPr>
            <a:xfrm>
              <a:off x="7542741" y="5590000"/>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55" name="Rectangle 154"/>
            <p:cNvSpPr/>
            <p:nvPr/>
          </p:nvSpPr>
          <p:spPr>
            <a:xfrm>
              <a:off x="5382470" y="559000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56" name="Rectangle 155"/>
            <p:cNvSpPr/>
            <p:nvPr/>
          </p:nvSpPr>
          <p:spPr>
            <a:xfrm>
              <a:off x="6462606" y="5589997"/>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65" name="TextBox 164"/>
            <p:cNvSpPr txBox="1"/>
            <p:nvPr/>
          </p:nvSpPr>
          <p:spPr>
            <a:xfrm>
              <a:off x="915027" y="5454518"/>
              <a:ext cx="4114750" cy="646331"/>
            </a:xfrm>
            <a:prstGeom prst="rect">
              <a:avLst/>
            </a:prstGeom>
            <a:noFill/>
          </p:spPr>
          <p:txBody>
            <a:bodyPr wrap="square" rtlCol="0">
              <a:spAutoFit/>
            </a:bodyPr>
            <a:lstStyle/>
            <a:p>
              <a:r>
                <a:rPr lang="en-NZ" sz="1800" dirty="0" smtClean="0">
                  <a:solidFill>
                    <a:schemeClr val="bg1"/>
                  </a:solidFill>
                  <a:latin typeface="+mn-lt"/>
                </a:rPr>
                <a:t>First active thread per group </a:t>
              </a:r>
            </a:p>
            <a:p>
              <a:r>
                <a:rPr lang="en-NZ" sz="1800" dirty="0" smtClean="0">
                  <a:solidFill>
                    <a:schemeClr val="bg1"/>
                  </a:solidFill>
                  <a:latin typeface="+mn-lt"/>
                </a:rPr>
                <a:t>appends batch to output buffer</a:t>
              </a:r>
              <a:endParaRPr lang="en-NZ" sz="1800" dirty="0">
                <a:solidFill>
                  <a:schemeClr val="bg1"/>
                </a:solidFill>
                <a:latin typeface="+mn-lt"/>
              </a:endParaRPr>
            </a:p>
          </p:txBody>
        </p:sp>
        <p:cxnSp>
          <p:nvCxnSpPr>
            <p:cNvPr id="166" name="Straight Arrow Connector 165"/>
            <p:cNvCxnSpPr/>
            <p:nvPr/>
          </p:nvCxnSpPr>
          <p:spPr>
            <a:xfrm>
              <a:off x="7902783" y="5773041"/>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68" name="Rectangle 167"/>
            <p:cNvSpPr/>
            <p:nvPr/>
          </p:nvSpPr>
          <p:spPr>
            <a:xfrm>
              <a:off x="9695656" y="5597659"/>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69" name="Rectangle 168"/>
            <p:cNvSpPr/>
            <p:nvPr/>
          </p:nvSpPr>
          <p:spPr>
            <a:xfrm>
              <a:off x="8975566" y="559766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70" name="Rectangle 169"/>
            <p:cNvSpPr/>
            <p:nvPr/>
          </p:nvSpPr>
          <p:spPr>
            <a:xfrm>
              <a:off x="9335610" y="5597660"/>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2</a:t>
              </a:r>
            </a:p>
          </p:txBody>
        </p:sp>
        <p:sp>
          <p:nvSpPr>
            <p:cNvPr id="174" name="TextBox 173"/>
            <p:cNvSpPr txBox="1"/>
            <p:nvPr/>
          </p:nvSpPr>
          <p:spPr>
            <a:xfrm>
              <a:off x="8615521" y="5961852"/>
              <a:ext cx="2876583" cy="646331"/>
            </a:xfrm>
            <a:prstGeom prst="rect">
              <a:avLst/>
            </a:prstGeom>
            <a:noFill/>
          </p:spPr>
          <p:txBody>
            <a:bodyPr wrap="square" rtlCol="0">
              <a:spAutoFit/>
            </a:bodyPr>
            <a:lstStyle/>
            <a:p>
              <a:r>
                <a:rPr lang="en-NZ" sz="1800" dirty="0" smtClean="0">
                  <a:solidFill>
                    <a:schemeClr val="bg1"/>
                  </a:solidFill>
                  <a:latin typeface="+mn-lt"/>
                </a:rPr>
                <a:t>Batch buffer </a:t>
              </a:r>
            </a:p>
            <a:p>
              <a:r>
                <a:rPr lang="en-NZ" sz="1800" dirty="0" smtClean="0">
                  <a:solidFill>
                    <a:schemeClr val="bg1">
                      <a:lumMod val="65000"/>
                    </a:schemeClr>
                  </a:solidFill>
                  <a:latin typeface="+mn-lt"/>
                </a:rPr>
                <a:t>(again showing lengths)</a:t>
              </a:r>
              <a:endParaRPr lang="en-NZ" sz="1800" dirty="0">
                <a:solidFill>
                  <a:schemeClr val="bg1">
                    <a:lumMod val="65000"/>
                  </a:schemeClr>
                </a:solidFill>
                <a:latin typeface="+mn-lt"/>
              </a:endParaRPr>
            </a:p>
          </p:txBody>
        </p:sp>
        <p:cxnSp>
          <p:nvCxnSpPr>
            <p:cNvPr id="175" name="Straight Arrow Connector 174"/>
            <p:cNvCxnSpPr>
              <a:stCxn id="139" idx="2"/>
              <a:endCxn id="169" idx="0"/>
            </p:cNvCxnSpPr>
            <p:nvPr/>
          </p:nvCxnSpPr>
          <p:spPr>
            <a:xfrm flipH="1">
              <a:off x="9155589" y="4513576"/>
              <a:ext cx="3644"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40" idx="2"/>
              <a:endCxn id="170" idx="0"/>
            </p:cNvCxnSpPr>
            <p:nvPr/>
          </p:nvCxnSpPr>
          <p:spPr>
            <a:xfrm flipH="1">
              <a:off x="9515633" y="4513575"/>
              <a:ext cx="3644"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80" name="Straight Arrow Connector 179"/>
            <p:cNvCxnSpPr>
              <a:stCxn id="138" idx="2"/>
              <a:endCxn id="168" idx="0"/>
            </p:cNvCxnSpPr>
            <p:nvPr/>
          </p:nvCxnSpPr>
          <p:spPr>
            <a:xfrm flipH="1">
              <a:off x="9875679" y="4513574"/>
              <a:ext cx="363688"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84" name="TextBox 183"/>
            <p:cNvSpPr txBox="1"/>
            <p:nvPr/>
          </p:nvSpPr>
          <p:spPr>
            <a:xfrm>
              <a:off x="10239367" y="4851808"/>
              <a:ext cx="1620201" cy="461665"/>
            </a:xfrm>
            <a:prstGeom prst="rect">
              <a:avLst/>
            </a:prstGeom>
            <a:noFill/>
          </p:spPr>
          <p:txBody>
            <a:bodyPr wrap="square" rtlCol="0">
              <a:spAutoFit/>
            </a:bodyPr>
            <a:lstStyle/>
            <a:p>
              <a:r>
                <a:rPr lang="en-NZ" sz="1200" dirty="0" smtClean="0">
                  <a:solidFill>
                    <a:schemeClr val="bg1"/>
                  </a:solidFill>
                  <a:latin typeface="+mn-lt"/>
                </a:rPr>
                <a:t>Pointers from batches back to their instances</a:t>
              </a:r>
              <a:endParaRPr lang="en-NZ" sz="1800" dirty="0">
                <a:solidFill>
                  <a:schemeClr val="bg1"/>
                </a:solidFill>
                <a:latin typeface="+mn-lt"/>
              </a:endParaRPr>
            </a:p>
          </p:txBody>
        </p:sp>
        <p:cxnSp>
          <p:nvCxnSpPr>
            <p:cNvPr id="208" name="Straight Arrow Connector 207"/>
            <p:cNvCxnSpPr>
              <a:endCxn id="155" idx="0"/>
            </p:cNvCxnSpPr>
            <p:nvPr/>
          </p:nvCxnSpPr>
          <p:spPr>
            <a:xfrm>
              <a:off x="5209799" y="5232978"/>
              <a:ext cx="352694" cy="357023"/>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1" name="Straight Arrow Connector 210"/>
            <p:cNvCxnSpPr>
              <a:endCxn id="150" idx="0"/>
            </p:cNvCxnSpPr>
            <p:nvPr/>
          </p:nvCxnSpPr>
          <p:spPr>
            <a:xfrm>
              <a:off x="5562493" y="5229950"/>
              <a:ext cx="360045" cy="360051"/>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4" name="Straight Arrow Connector 213"/>
            <p:cNvCxnSpPr>
              <a:endCxn id="154" idx="0"/>
            </p:cNvCxnSpPr>
            <p:nvPr/>
          </p:nvCxnSpPr>
          <p:spPr>
            <a:xfrm>
              <a:off x="6282583" y="5229949"/>
              <a:ext cx="1440181" cy="360051"/>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8" name="TextBox 217"/>
            <p:cNvSpPr txBox="1"/>
            <p:nvPr/>
          </p:nvSpPr>
          <p:spPr>
            <a:xfrm>
              <a:off x="3574891" y="5283468"/>
              <a:ext cx="1620201" cy="276999"/>
            </a:xfrm>
            <a:prstGeom prst="rect">
              <a:avLst/>
            </a:prstGeom>
            <a:noFill/>
          </p:spPr>
          <p:txBody>
            <a:bodyPr wrap="square" rtlCol="0">
              <a:spAutoFit/>
            </a:bodyPr>
            <a:lstStyle/>
            <a:p>
              <a:pPr algn="r"/>
              <a:r>
                <a:rPr lang="en-NZ" sz="1200" dirty="0" smtClean="0">
                  <a:solidFill>
                    <a:schemeClr val="bg1"/>
                  </a:solidFill>
                  <a:latin typeface="+mn-lt"/>
                </a:rPr>
                <a:t>Read back from LDS</a:t>
              </a:r>
              <a:endParaRPr lang="en-NZ" sz="1800" dirty="0">
                <a:solidFill>
                  <a:schemeClr val="bg1"/>
                </a:solidFill>
                <a:latin typeface="+mn-lt"/>
              </a:endParaRPr>
            </a:p>
          </p:txBody>
        </p:sp>
        <p:sp>
          <p:nvSpPr>
            <p:cNvPr id="239" name="Snip Same Side Corner Rectangle 238"/>
            <p:cNvSpPr/>
            <p:nvPr/>
          </p:nvSpPr>
          <p:spPr>
            <a:xfrm rot="16200000">
              <a:off x="8612732" y="5591228"/>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40" name="Snip Same Side Corner Rectangle 239"/>
            <p:cNvSpPr/>
            <p:nvPr/>
          </p:nvSpPr>
          <p:spPr>
            <a:xfrm rot="5400000">
              <a:off x="10587412" y="5057160"/>
              <a:ext cx="372980" cy="1436403"/>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grpSp>
        <p:nvGrpSpPr>
          <p:cNvPr id="199" name="Group 198"/>
          <p:cNvGrpSpPr/>
          <p:nvPr/>
        </p:nvGrpSpPr>
        <p:grpSpPr>
          <a:xfrm>
            <a:off x="907673" y="3424217"/>
            <a:ext cx="6995114" cy="369332"/>
            <a:chOff x="907673" y="3424217"/>
            <a:chExt cx="6995114" cy="369332"/>
          </a:xfrm>
        </p:grpSpPr>
        <p:sp>
          <p:nvSpPr>
            <p:cNvPr id="70" name="TextBox 69"/>
            <p:cNvSpPr txBox="1"/>
            <p:nvPr/>
          </p:nvSpPr>
          <p:spPr>
            <a:xfrm>
              <a:off x="907673" y="3424217"/>
              <a:ext cx="4114750" cy="369332"/>
            </a:xfrm>
            <a:prstGeom prst="rect">
              <a:avLst/>
            </a:prstGeom>
            <a:noFill/>
          </p:spPr>
          <p:txBody>
            <a:bodyPr wrap="square" rtlCol="0">
              <a:spAutoFit/>
            </a:bodyPr>
            <a:lstStyle/>
            <a:p>
              <a:r>
                <a:rPr lang="en-NZ" sz="1800" dirty="0" smtClean="0">
                  <a:solidFill>
                    <a:schemeClr val="bg1"/>
                  </a:solidFill>
                  <a:latin typeface="+mn-lt"/>
                </a:rPr>
                <a:t>Do visibility tests, active threads are visible</a:t>
              </a:r>
              <a:endParaRPr lang="en-NZ" sz="1800" dirty="0">
                <a:solidFill>
                  <a:schemeClr val="bg1"/>
                </a:solidFill>
                <a:latin typeface="+mn-lt"/>
              </a:endParaRPr>
            </a:p>
          </p:txBody>
        </p:sp>
        <p:sp>
          <p:nvSpPr>
            <p:cNvPr id="111" name="Rectangle 110"/>
            <p:cNvSpPr/>
            <p:nvPr/>
          </p:nvSpPr>
          <p:spPr>
            <a:xfrm>
              <a:off x="5022425" y="342973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2" name="Rectangle 111"/>
            <p:cNvSpPr/>
            <p:nvPr/>
          </p:nvSpPr>
          <p:spPr>
            <a:xfrm>
              <a:off x="5742516" y="3429731"/>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13" name="Rectangle 112"/>
            <p:cNvSpPr/>
            <p:nvPr/>
          </p:nvSpPr>
          <p:spPr>
            <a:xfrm>
              <a:off x="6102561" y="342973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4" name="Rectangle 113"/>
            <p:cNvSpPr/>
            <p:nvPr/>
          </p:nvSpPr>
          <p:spPr>
            <a:xfrm>
              <a:off x="6822652" y="342973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5" name="Rectangle 114"/>
            <p:cNvSpPr/>
            <p:nvPr/>
          </p:nvSpPr>
          <p:spPr>
            <a:xfrm>
              <a:off x="7182697" y="342972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6" name="Rectangle 115"/>
            <p:cNvSpPr/>
            <p:nvPr/>
          </p:nvSpPr>
          <p:spPr>
            <a:xfrm>
              <a:off x="7542742" y="3429730"/>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17" name="Rectangle 116"/>
            <p:cNvSpPr/>
            <p:nvPr/>
          </p:nvSpPr>
          <p:spPr>
            <a:xfrm>
              <a:off x="5382471" y="342973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18" name="Rectangle 117"/>
            <p:cNvSpPr/>
            <p:nvPr/>
          </p:nvSpPr>
          <p:spPr>
            <a:xfrm>
              <a:off x="6462607" y="3429727"/>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grpSp>
      <p:grpSp>
        <p:nvGrpSpPr>
          <p:cNvPr id="264" name="Group 263"/>
          <p:cNvGrpSpPr/>
          <p:nvPr/>
        </p:nvGrpSpPr>
        <p:grpSpPr>
          <a:xfrm>
            <a:off x="915027" y="1140373"/>
            <a:ext cx="6987756" cy="867877"/>
            <a:chOff x="915027" y="1140373"/>
            <a:chExt cx="6987756" cy="867877"/>
          </a:xfrm>
        </p:grpSpPr>
        <p:grpSp>
          <p:nvGrpSpPr>
            <p:cNvPr id="196" name="Group 195"/>
            <p:cNvGrpSpPr/>
            <p:nvPr/>
          </p:nvGrpSpPr>
          <p:grpSpPr>
            <a:xfrm>
              <a:off x="915027" y="1140373"/>
              <a:ext cx="6987756" cy="646331"/>
              <a:chOff x="915027" y="1140373"/>
              <a:chExt cx="6987756" cy="646331"/>
            </a:xfrm>
          </p:grpSpPr>
          <p:sp>
            <p:nvSpPr>
              <p:cNvPr id="187" name="Rectangle 186"/>
              <p:cNvSpPr/>
              <p:nvPr/>
            </p:nvSpPr>
            <p:spPr>
              <a:xfrm>
                <a:off x="5022424" y="127881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A</a:t>
                </a:r>
                <a:endParaRPr lang="en-NZ" sz="2400" b="1" dirty="0"/>
              </a:p>
            </p:txBody>
          </p:sp>
          <p:sp>
            <p:nvSpPr>
              <p:cNvPr id="188" name="Rectangle 187"/>
              <p:cNvSpPr/>
              <p:nvPr/>
            </p:nvSpPr>
            <p:spPr>
              <a:xfrm>
                <a:off x="5382469" y="1278812"/>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89" name="Rectangle 188"/>
              <p:cNvSpPr/>
              <p:nvPr/>
            </p:nvSpPr>
            <p:spPr>
              <a:xfrm>
                <a:off x="5742514" y="1278811"/>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C</a:t>
                </a:r>
                <a:endParaRPr lang="en-NZ" sz="2400" b="1" dirty="0"/>
              </a:p>
            </p:txBody>
          </p:sp>
          <p:sp>
            <p:nvSpPr>
              <p:cNvPr id="190" name="Rectangle 189"/>
              <p:cNvSpPr/>
              <p:nvPr/>
            </p:nvSpPr>
            <p:spPr>
              <a:xfrm>
                <a:off x="6102557" y="1278873"/>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D</a:t>
                </a:r>
                <a:endParaRPr lang="en-NZ" sz="2400" b="1" dirty="0"/>
              </a:p>
            </p:txBody>
          </p:sp>
          <p:sp>
            <p:nvSpPr>
              <p:cNvPr id="191" name="Rectangle 190"/>
              <p:cNvSpPr/>
              <p:nvPr/>
            </p:nvSpPr>
            <p:spPr>
              <a:xfrm>
                <a:off x="6462602" y="1278872"/>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E</a:t>
                </a:r>
                <a:endParaRPr lang="en-NZ" sz="2400" b="1" dirty="0"/>
              </a:p>
            </p:txBody>
          </p:sp>
          <p:sp>
            <p:nvSpPr>
              <p:cNvPr id="192" name="Rectangle 191"/>
              <p:cNvSpPr/>
              <p:nvPr/>
            </p:nvSpPr>
            <p:spPr>
              <a:xfrm>
                <a:off x="6822647" y="1278873"/>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F</a:t>
                </a:r>
                <a:endParaRPr lang="en-NZ" sz="2400" b="1" dirty="0"/>
              </a:p>
            </p:txBody>
          </p:sp>
          <p:sp>
            <p:nvSpPr>
              <p:cNvPr id="193" name="Rectangle 192"/>
              <p:cNvSpPr/>
              <p:nvPr/>
            </p:nvSpPr>
            <p:spPr>
              <a:xfrm>
                <a:off x="7182693" y="1278873"/>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G</a:t>
                </a:r>
                <a:endParaRPr lang="en-NZ" sz="2400" b="1" dirty="0"/>
              </a:p>
            </p:txBody>
          </p:sp>
          <p:sp>
            <p:nvSpPr>
              <p:cNvPr id="194" name="Rectangle 193"/>
              <p:cNvSpPr/>
              <p:nvPr/>
            </p:nvSpPr>
            <p:spPr>
              <a:xfrm>
                <a:off x="7542738" y="1278872"/>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95" name="TextBox 194"/>
              <p:cNvSpPr txBox="1"/>
              <p:nvPr/>
            </p:nvSpPr>
            <p:spPr>
              <a:xfrm>
                <a:off x="915027" y="1140373"/>
                <a:ext cx="4114750" cy="646331"/>
              </a:xfrm>
              <a:prstGeom prst="rect">
                <a:avLst/>
              </a:prstGeom>
              <a:noFill/>
            </p:spPr>
            <p:txBody>
              <a:bodyPr wrap="square" rtlCol="0">
                <a:spAutoFit/>
              </a:bodyPr>
              <a:lstStyle/>
              <a:p>
                <a:r>
                  <a:rPr lang="en-NZ" sz="1800" dirty="0" err="1" smtClean="0">
                    <a:solidFill>
                      <a:schemeClr val="bg1"/>
                    </a:solidFill>
                    <a:latin typeface="+mn-lt"/>
                  </a:rPr>
                  <a:t>Wavefront</a:t>
                </a:r>
                <a:r>
                  <a:rPr lang="en-NZ" sz="1800" dirty="0" smtClean="0">
                    <a:solidFill>
                      <a:schemeClr val="bg1"/>
                    </a:solidFill>
                    <a:latin typeface="+mn-lt"/>
                  </a:rPr>
                  <a:t> sorted by </a:t>
                </a:r>
                <a:r>
                  <a:rPr lang="en-NZ" sz="1800" dirty="0" err="1" smtClean="0">
                    <a:solidFill>
                      <a:schemeClr val="bg1"/>
                    </a:solidFill>
                    <a:latin typeface="+mn-lt"/>
                  </a:rPr>
                  <a:t>DrawableSetup</a:t>
                </a:r>
                <a:endParaRPr lang="en-NZ" sz="1800" dirty="0" smtClean="0">
                  <a:solidFill>
                    <a:schemeClr val="bg1"/>
                  </a:solidFill>
                  <a:latin typeface="+mn-lt"/>
                </a:endParaRPr>
              </a:p>
              <a:p>
                <a:r>
                  <a:rPr lang="en-NZ" sz="1800" dirty="0" smtClean="0">
                    <a:solidFill>
                      <a:schemeClr val="bg1">
                        <a:lumMod val="65000"/>
                      </a:schemeClr>
                    </a:solidFill>
                    <a:latin typeface="+mn-lt"/>
                  </a:rPr>
                  <a:t>(colours show groups of same setup)</a:t>
                </a:r>
                <a:endParaRPr lang="en-NZ" sz="1800" dirty="0">
                  <a:solidFill>
                    <a:schemeClr val="bg1">
                      <a:lumMod val="65000"/>
                    </a:schemeClr>
                  </a:solidFill>
                  <a:latin typeface="+mn-lt"/>
                </a:endParaRPr>
              </a:p>
            </p:txBody>
          </p:sp>
        </p:grpSp>
        <p:sp>
          <p:nvSpPr>
            <p:cNvPr id="262" name="TextBox 261"/>
            <p:cNvSpPr txBox="1"/>
            <p:nvPr/>
          </p:nvSpPr>
          <p:spPr>
            <a:xfrm>
              <a:off x="5029777" y="1638918"/>
              <a:ext cx="2873006" cy="369332"/>
            </a:xfrm>
            <a:prstGeom prst="rect">
              <a:avLst/>
            </a:prstGeom>
            <a:noFill/>
          </p:spPr>
          <p:txBody>
            <a:bodyPr wrap="square" rtlCol="0">
              <a:spAutoFit/>
            </a:bodyPr>
            <a:lstStyle/>
            <a:p>
              <a:pPr algn="ctr"/>
              <a:r>
                <a:rPr lang="en-NZ" sz="1800" dirty="0" smtClean="0">
                  <a:solidFill>
                    <a:schemeClr val="bg1"/>
                  </a:solidFill>
                  <a:latin typeface="+mn-lt"/>
                </a:rPr>
                <a:t>Threads</a:t>
              </a:r>
              <a:endParaRPr lang="en-NZ" sz="1800" dirty="0">
                <a:solidFill>
                  <a:schemeClr val="bg1"/>
                </a:solidFill>
                <a:latin typeface="+mn-lt"/>
              </a:endParaRPr>
            </a:p>
          </p:txBody>
        </p:sp>
      </p:grpSp>
      <p:grpSp>
        <p:nvGrpSpPr>
          <p:cNvPr id="265" name="Group 264"/>
          <p:cNvGrpSpPr/>
          <p:nvPr/>
        </p:nvGrpSpPr>
        <p:grpSpPr>
          <a:xfrm>
            <a:off x="907675" y="4509862"/>
            <a:ext cx="8803905" cy="872482"/>
            <a:chOff x="907675" y="4509862"/>
            <a:chExt cx="8803905" cy="872482"/>
          </a:xfrm>
        </p:grpSpPr>
        <p:grpSp>
          <p:nvGrpSpPr>
            <p:cNvPr id="259" name="Group 258"/>
            <p:cNvGrpSpPr/>
            <p:nvPr/>
          </p:nvGrpSpPr>
          <p:grpSpPr>
            <a:xfrm>
              <a:off x="907675" y="4509862"/>
              <a:ext cx="6995112" cy="872482"/>
              <a:chOff x="907675" y="4509862"/>
              <a:chExt cx="6995112" cy="872482"/>
            </a:xfrm>
          </p:grpSpPr>
          <p:cxnSp>
            <p:nvCxnSpPr>
              <p:cNvPr id="141" name="Straight Arrow Connector 140"/>
              <p:cNvCxnSpPr>
                <a:stCxn id="71" idx="2"/>
              </p:cNvCxnSpPr>
              <p:nvPr/>
            </p:nvCxnSpPr>
            <p:spPr>
              <a:xfrm flipH="1">
                <a:off x="5202449" y="4509866"/>
                <a:ext cx="360043" cy="360040"/>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4" name="Straight Arrow Connector 143"/>
              <p:cNvCxnSpPr>
                <a:stCxn id="57" idx="2"/>
                <a:endCxn id="242" idx="0"/>
              </p:cNvCxnSpPr>
              <p:nvPr/>
            </p:nvCxnSpPr>
            <p:spPr>
              <a:xfrm flipH="1">
                <a:off x="5559866" y="4509866"/>
                <a:ext cx="362671" cy="363304"/>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5" name="Straight Arrow Connector 144"/>
              <p:cNvCxnSpPr>
                <a:stCxn id="97" idx="2"/>
                <a:endCxn id="242" idx="0"/>
              </p:cNvCxnSpPr>
              <p:nvPr/>
            </p:nvCxnSpPr>
            <p:spPr>
              <a:xfrm flipH="1">
                <a:off x="5559866" y="4509862"/>
                <a:ext cx="1082762" cy="363308"/>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a:stCxn id="64" idx="2"/>
                <a:endCxn id="244" idx="0"/>
              </p:cNvCxnSpPr>
              <p:nvPr/>
            </p:nvCxnSpPr>
            <p:spPr>
              <a:xfrm flipH="1">
                <a:off x="6282058" y="4509865"/>
                <a:ext cx="1440705" cy="363305"/>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907675" y="4736013"/>
                <a:ext cx="4114750" cy="646331"/>
              </a:xfrm>
              <a:prstGeom prst="rect">
                <a:avLst/>
              </a:prstGeom>
              <a:noFill/>
            </p:spPr>
            <p:txBody>
              <a:bodyPr wrap="square" rtlCol="0">
                <a:spAutoFit/>
              </a:bodyPr>
              <a:lstStyle/>
              <a:p>
                <a:r>
                  <a:rPr lang="en-NZ" sz="1800" dirty="0" smtClean="0">
                    <a:solidFill>
                      <a:schemeClr val="bg1"/>
                    </a:solidFill>
                    <a:latin typeface="+mn-lt"/>
                  </a:rPr>
                  <a:t>And collate into LDS using group indices</a:t>
                </a:r>
              </a:p>
              <a:p>
                <a:r>
                  <a:rPr lang="en-NZ" sz="1800" dirty="0" smtClean="0">
                    <a:solidFill>
                      <a:schemeClr val="bg1">
                        <a:lumMod val="65000"/>
                      </a:schemeClr>
                    </a:solidFill>
                    <a:latin typeface="+mn-lt"/>
                  </a:rPr>
                  <a:t>(showing batch lengths here)</a:t>
                </a:r>
              </a:p>
            </p:txBody>
          </p:sp>
          <p:sp>
            <p:nvSpPr>
              <p:cNvPr id="171" name="TextBox 170"/>
              <p:cNvSpPr txBox="1"/>
              <p:nvPr/>
            </p:nvSpPr>
            <p:spPr>
              <a:xfrm>
                <a:off x="3582244" y="4551386"/>
                <a:ext cx="1620201" cy="276999"/>
              </a:xfrm>
              <a:prstGeom prst="rect">
                <a:avLst/>
              </a:prstGeom>
              <a:noFill/>
            </p:spPr>
            <p:txBody>
              <a:bodyPr wrap="square" rtlCol="0">
                <a:spAutoFit/>
              </a:bodyPr>
              <a:lstStyle/>
              <a:p>
                <a:pPr algn="r"/>
                <a:r>
                  <a:rPr lang="en-NZ" sz="1200" dirty="0" smtClean="0">
                    <a:solidFill>
                      <a:schemeClr val="bg1"/>
                    </a:solidFill>
                    <a:latin typeface="+mn-lt"/>
                  </a:rPr>
                  <a:t>LDS atomics</a:t>
                </a:r>
                <a:endParaRPr lang="en-NZ" sz="1800" dirty="0">
                  <a:solidFill>
                    <a:schemeClr val="bg1"/>
                  </a:solidFill>
                  <a:latin typeface="+mn-lt"/>
                </a:endParaRPr>
              </a:p>
            </p:txBody>
          </p:sp>
          <p:sp>
            <p:nvSpPr>
              <p:cNvPr id="241" name="Oval 240"/>
              <p:cNvSpPr/>
              <p:nvPr/>
            </p:nvSpPr>
            <p:spPr>
              <a:xfrm>
                <a:off x="5022423" y="4873170"/>
                <a:ext cx="352693" cy="359973"/>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242" name="Oval 241"/>
              <p:cNvSpPr/>
              <p:nvPr/>
            </p:nvSpPr>
            <p:spPr>
              <a:xfrm>
                <a:off x="5383519" y="4873170"/>
                <a:ext cx="352693" cy="359973"/>
              </a:xfrm>
              <a:prstGeom prst="ellipse">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2</a:t>
                </a:r>
                <a:endParaRPr lang="en-NZ" sz="2400" b="1" dirty="0"/>
              </a:p>
            </p:txBody>
          </p:sp>
          <p:sp>
            <p:nvSpPr>
              <p:cNvPr id="243" name="Oval 242"/>
              <p:cNvSpPr/>
              <p:nvPr/>
            </p:nvSpPr>
            <p:spPr>
              <a:xfrm>
                <a:off x="5744615"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4" name="Oval 243"/>
              <p:cNvSpPr/>
              <p:nvPr/>
            </p:nvSpPr>
            <p:spPr>
              <a:xfrm>
                <a:off x="6105711" y="4873170"/>
                <a:ext cx="352693" cy="359973"/>
              </a:xfrm>
              <a:prstGeom prst="ellipse">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246" name="Oval 245"/>
              <p:cNvSpPr/>
              <p:nvPr/>
            </p:nvSpPr>
            <p:spPr>
              <a:xfrm>
                <a:off x="6466807"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7" name="Oval 246"/>
              <p:cNvSpPr/>
              <p:nvPr/>
            </p:nvSpPr>
            <p:spPr>
              <a:xfrm>
                <a:off x="6827903"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8" name="Oval 247"/>
              <p:cNvSpPr/>
              <p:nvPr/>
            </p:nvSpPr>
            <p:spPr>
              <a:xfrm>
                <a:off x="7550094"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9" name="Oval 248"/>
              <p:cNvSpPr/>
              <p:nvPr/>
            </p:nvSpPr>
            <p:spPr>
              <a:xfrm>
                <a:off x="7188999"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54" name="Oval 253"/>
              <p:cNvSpPr/>
              <p:nvPr/>
            </p:nvSpPr>
            <p:spPr>
              <a:xfrm>
                <a:off x="5742514" y="4879193"/>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grpSp>
        <p:sp>
          <p:nvSpPr>
            <p:cNvPr id="263" name="TextBox 262"/>
            <p:cNvSpPr txBox="1"/>
            <p:nvPr/>
          </p:nvSpPr>
          <p:spPr>
            <a:xfrm>
              <a:off x="7927071" y="4863646"/>
              <a:ext cx="1784509" cy="369332"/>
            </a:xfrm>
            <a:prstGeom prst="rect">
              <a:avLst/>
            </a:prstGeom>
            <a:noFill/>
          </p:spPr>
          <p:txBody>
            <a:bodyPr wrap="square" rtlCol="0">
              <a:spAutoFit/>
            </a:bodyPr>
            <a:lstStyle/>
            <a:p>
              <a:r>
                <a:rPr lang="en-NZ" sz="1800" dirty="0" smtClean="0">
                  <a:solidFill>
                    <a:schemeClr val="bg1"/>
                  </a:solidFill>
                  <a:latin typeface="+mn-lt"/>
                </a:rPr>
                <a:t>LDS array</a:t>
              </a:r>
              <a:endParaRPr lang="en-NZ" sz="1800" dirty="0">
                <a:solidFill>
                  <a:schemeClr val="bg1"/>
                </a:solidFill>
                <a:latin typeface="+mn-lt"/>
              </a:endParaRPr>
            </a:p>
          </p:txBody>
        </p:sp>
      </p:grpSp>
      <p:grpSp>
        <p:nvGrpSpPr>
          <p:cNvPr id="3" name="Group 2"/>
          <p:cNvGrpSpPr/>
          <p:nvPr/>
        </p:nvGrpSpPr>
        <p:grpSpPr>
          <a:xfrm>
            <a:off x="334486" y="1269524"/>
            <a:ext cx="7568297" cy="4688180"/>
            <a:chOff x="334486" y="1269524"/>
            <a:chExt cx="7568297" cy="4688180"/>
          </a:xfrm>
        </p:grpSpPr>
        <p:grpSp>
          <p:nvGrpSpPr>
            <p:cNvPr id="197" name="Group 196"/>
            <p:cNvGrpSpPr/>
            <p:nvPr/>
          </p:nvGrpSpPr>
          <p:grpSpPr>
            <a:xfrm>
              <a:off x="915027" y="1864991"/>
              <a:ext cx="6987756" cy="646331"/>
              <a:chOff x="915027" y="1864991"/>
              <a:chExt cx="6987756" cy="646331"/>
            </a:xfrm>
          </p:grpSpPr>
          <p:sp>
            <p:nvSpPr>
              <p:cNvPr id="5" name="Rectangle 4"/>
              <p:cNvSpPr/>
              <p:nvPr/>
            </p:nvSpPr>
            <p:spPr>
              <a:xfrm>
                <a:off x="5022424" y="2008135"/>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6" name="Rectangle 5"/>
              <p:cNvSpPr/>
              <p:nvPr/>
            </p:nvSpPr>
            <p:spPr>
              <a:xfrm>
                <a:off x="5382469" y="2008136"/>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7" name="Rectangle 6"/>
              <p:cNvSpPr/>
              <p:nvPr/>
            </p:nvSpPr>
            <p:spPr>
              <a:xfrm>
                <a:off x="5742514" y="2008135"/>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0" name="Rectangle 9"/>
              <p:cNvSpPr/>
              <p:nvPr/>
            </p:nvSpPr>
            <p:spPr>
              <a:xfrm>
                <a:off x="6102557" y="2008197"/>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1" name="Rectangle 10"/>
              <p:cNvSpPr/>
              <p:nvPr/>
            </p:nvSpPr>
            <p:spPr>
              <a:xfrm>
                <a:off x="6462602" y="2008196"/>
                <a:ext cx="360045" cy="360045"/>
              </a:xfrm>
              <a:prstGeom prst="rect">
                <a:avLst/>
              </a:prstGeom>
              <a:solidFill>
                <a:schemeClr val="accent3">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2" name="Rectangle 11"/>
              <p:cNvSpPr/>
              <p:nvPr/>
            </p:nvSpPr>
            <p:spPr>
              <a:xfrm>
                <a:off x="6822647" y="2008197"/>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8" name="Rectangle 17"/>
              <p:cNvSpPr/>
              <p:nvPr/>
            </p:nvSpPr>
            <p:spPr>
              <a:xfrm>
                <a:off x="7182693" y="2008197"/>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9" name="Rectangle 18"/>
              <p:cNvSpPr/>
              <p:nvPr/>
            </p:nvSpPr>
            <p:spPr>
              <a:xfrm>
                <a:off x="7542738" y="2008196"/>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36" name="TextBox 35"/>
              <p:cNvSpPr txBox="1"/>
              <p:nvPr/>
            </p:nvSpPr>
            <p:spPr>
              <a:xfrm>
                <a:off x="915027" y="1864991"/>
                <a:ext cx="4114750" cy="646331"/>
              </a:xfrm>
              <a:prstGeom prst="rect">
                <a:avLst/>
              </a:prstGeom>
              <a:noFill/>
            </p:spPr>
            <p:txBody>
              <a:bodyPr wrap="square" rtlCol="0">
                <a:spAutoFit/>
              </a:bodyPr>
              <a:lstStyle/>
              <a:p>
                <a:r>
                  <a:rPr lang="en-NZ" sz="1800" dirty="0" smtClean="0">
                    <a:solidFill>
                      <a:schemeClr val="bg1"/>
                    </a:solidFill>
                    <a:latin typeface="+mn-lt"/>
                  </a:rPr>
                  <a:t>Group end bit from CPU</a:t>
                </a:r>
              </a:p>
              <a:p>
                <a:r>
                  <a:rPr lang="en-NZ" sz="1800" dirty="0" smtClean="0">
                    <a:solidFill>
                      <a:schemeClr val="bg1">
                        <a:lumMod val="65000"/>
                      </a:schemeClr>
                    </a:solidFill>
                    <a:latin typeface="+mn-lt"/>
                  </a:rPr>
                  <a:t>(</a:t>
                </a:r>
                <a:r>
                  <a:rPr lang="en-NZ" sz="1800" dirty="0">
                    <a:solidFill>
                      <a:schemeClr val="bg1">
                        <a:lumMod val="65000"/>
                      </a:schemeClr>
                    </a:solidFill>
                    <a:latin typeface="+mn-lt"/>
                  </a:rPr>
                  <a:t>f</a:t>
                </a:r>
                <a:r>
                  <a:rPr lang="en-NZ" sz="1800" dirty="0" smtClean="0">
                    <a:solidFill>
                      <a:schemeClr val="bg1">
                        <a:lumMod val="65000"/>
                      </a:schemeClr>
                    </a:solidFill>
                    <a:latin typeface="+mn-lt"/>
                  </a:rPr>
                  <a:t>our groups of threads)</a:t>
                </a:r>
                <a:endParaRPr lang="en-NZ" sz="1800" dirty="0">
                  <a:solidFill>
                    <a:schemeClr val="bg1">
                      <a:lumMod val="65000"/>
                    </a:schemeClr>
                  </a:solidFill>
                  <a:latin typeface="+mn-lt"/>
                </a:endParaRPr>
              </a:p>
            </p:txBody>
          </p:sp>
        </p:grpSp>
        <p:grpSp>
          <p:nvGrpSpPr>
            <p:cNvPr id="109" name="Group 108"/>
            <p:cNvGrpSpPr/>
            <p:nvPr/>
          </p:nvGrpSpPr>
          <p:grpSpPr>
            <a:xfrm>
              <a:off x="334486" y="1269524"/>
              <a:ext cx="360045" cy="4688180"/>
              <a:chOff x="334486" y="1269524"/>
              <a:chExt cx="360045" cy="4688180"/>
            </a:xfrm>
          </p:grpSpPr>
          <p:cxnSp>
            <p:nvCxnSpPr>
              <p:cNvPr id="119" name="Straight Arrow Connector 118"/>
              <p:cNvCxnSpPr/>
              <p:nvPr/>
            </p:nvCxnSpPr>
            <p:spPr>
              <a:xfrm>
                <a:off x="694531" y="1269524"/>
                <a:ext cx="0" cy="4688180"/>
              </a:xfrm>
              <a:prstGeom prst="straightConnector1">
                <a:avLst/>
              </a:prstGeom>
              <a:ln w="381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0" name="TextBox 119"/>
              <p:cNvSpPr txBox="1"/>
              <p:nvPr/>
            </p:nvSpPr>
            <p:spPr>
              <a:xfrm rot="5400000">
                <a:off x="143718" y="3440472"/>
                <a:ext cx="720090" cy="338554"/>
              </a:xfrm>
              <a:prstGeom prst="rect">
                <a:avLst/>
              </a:prstGeom>
              <a:noFill/>
            </p:spPr>
            <p:txBody>
              <a:bodyPr wrap="square" rtlCol="0">
                <a:spAutoFit/>
              </a:bodyPr>
              <a:lstStyle/>
              <a:p>
                <a:pPr algn="ctr"/>
                <a:r>
                  <a:rPr lang="en-NZ" sz="1600" dirty="0" smtClean="0">
                    <a:solidFill>
                      <a:schemeClr val="bg1"/>
                    </a:solidFill>
                    <a:latin typeface="+mj-lt"/>
                  </a:rPr>
                  <a:t>Time</a:t>
                </a:r>
                <a:endParaRPr lang="en-NZ" dirty="0">
                  <a:solidFill>
                    <a:schemeClr val="bg1"/>
                  </a:solidFill>
                  <a:latin typeface="+mj-lt"/>
                </a:endParaRPr>
              </a:p>
            </p:txBody>
          </p:sp>
        </p:grpSp>
      </p:grpSp>
      <p:cxnSp>
        <p:nvCxnSpPr>
          <p:cNvPr id="157" name="Straight Arrow Connector 156"/>
          <p:cNvCxnSpPr/>
          <p:nvPr/>
        </p:nvCxnSpPr>
        <p:spPr>
          <a:xfrm flipH="1" flipV="1">
            <a:off x="5029777" y="1814235"/>
            <a:ext cx="892762" cy="1748"/>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58" name="Straight Arrow Connector 157"/>
          <p:cNvCxnSpPr/>
          <p:nvPr/>
        </p:nvCxnSpPr>
        <p:spPr>
          <a:xfrm>
            <a:off x="7002675" y="1814235"/>
            <a:ext cx="912115" cy="0"/>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25960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98"/>
                                        </p:tgtEl>
                                        <p:attrNameLst>
                                          <p:attrName>style.visibility</p:attrName>
                                        </p:attrNameLst>
                                      </p:cBhvr>
                                      <p:to>
                                        <p:strVal val="visible"/>
                                      </p:to>
                                    </p:set>
                                    <p:animEffect transition="in" filter="fade">
                                      <p:cBhvr>
                                        <p:cTn id="12" dur="500"/>
                                        <p:tgtEl>
                                          <p:spTgt spid="19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99"/>
                                        </p:tgtEl>
                                        <p:attrNameLst>
                                          <p:attrName>style.visibility</p:attrName>
                                        </p:attrNameLst>
                                      </p:cBhvr>
                                      <p:to>
                                        <p:strVal val="visible"/>
                                      </p:to>
                                    </p:set>
                                    <p:animEffect transition="in" filter="fade">
                                      <p:cBhvr>
                                        <p:cTn id="17" dur="500"/>
                                        <p:tgtEl>
                                          <p:spTgt spid="19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58"/>
                                        </p:tgtEl>
                                        <p:attrNameLst>
                                          <p:attrName>style.visibility</p:attrName>
                                        </p:attrNameLst>
                                      </p:cBhvr>
                                      <p:to>
                                        <p:strVal val="visible"/>
                                      </p:to>
                                    </p:set>
                                    <p:animEffect transition="in" filter="fade">
                                      <p:cBhvr>
                                        <p:cTn id="22" dur="500"/>
                                        <p:tgtEl>
                                          <p:spTgt spid="25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65"/>
                                        </p:tgtEl>
                                        <p:attrNameLst>
                                          <p:attrName>style.visibility</p:attrName>
                                        </p:attrNameLst>
                                      </p:cBhvr>
                                      <p:to>
                                        <p:strVal val="visible"/>
                                      </p:to>
                                    </p:set>
                                    <p:animEffect transition="in" filter="fade">
                                      <p:cBhvr>
                                        <p:cTn id="27" dur="500"/>
                                        <p:tgtEl>
                                          <p:spTgt spid="265"/>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260"/>
                                        </p:tgtEl>
                                        <p:attrNameLst>
                                          <p:attrName>style.visibility</p:attrName>
                                        </p:attrNameLst>
                                      </p:cBhvr>
                                      <p:to>
                                        <p:strVal val="visible"/>
                                      </p:to>
                                    </p:set>
                                    <p:animEffect transition="in" filter="fade">
                                      <p:cBhvr>
                                        <p:cTn id="32" dur="500"/>
                                        <p:tgtEl>
                                          <p:spTgt spid="2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One big batch</a:t>
            </a:r>
            <a:endParaRPr lang="en-NZ" dirty="0"/>
          </a:p>
        </p:txBody>
      </p:sp>
      <p:grpSp>
        <p:nvGrpSpPr>
          <p:cNvPr id="197" name="Group 196"/>
          <p:cNvGrpSpPr/>
          <p:nvPr/>
        </p:nvGrpSpPr>
        <p:grpSpPr>
          <a:xfrm>
            <a:off x="915027" y="1865053"/>
            <a:ext cx="6987756" cy="646331"/>
            <a:chOff x="915027" y="1865053"/>
            <a:chExt cx="6987756" cy="646331"/>
          </a:xfrm>
        </p:grpSpPr>
        <p:sp>
          <p:nvSpPr>
            <p:cNvPr id="5" name="Rectangle 4"/>
            <p:cNvSpPr/>
            <p:nvPr/>
          </p:nvSpPr>
          <p:spPr>
            <a:xfrm>
              <a:off x="5022424" y="2008135"/>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6" name="Rectangle 5"/>
            <p:cNvSpPr/>
            <p:nvPr/>
          </p:nvSpPr>
          <p:spPr>
            <a:xfrm>
              <a:off x="5382469" y="2008136"/>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7" name="Rectangle 6"/>
            <p:cNvSpPr/>
            <p:nvPr/>
          </p:nvSpPr>
          <p:spPr>
            <a:xfrm>
              <a:off x="5742514" y="2008135"/>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0" name="Rectangle 9"/>
            <p:cNvSpPr/>
            <p:nvPr/>
          </p:nvSpPr>
          <p:spPr>
            <a:xfrm>
              <a:off x="6102557" y="200819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1" name="Rectangle 10"/>
            <p:cNvSpPr/>
            <p:nvPr/>
          </p:nvSpPr>
          <p:spPr>
            <a:xfrm>
              <a:off x="6462602" y="2008196"/>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12" name="Rectangle 11"/>
            <p:cNvSpPr/>
            <p:nvPr/>
          </p:nvSpPr>
          <p:spPr>
            <a:xfrm>
              <a:off x="6822647" y="200819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18" name="Rectangle 17"/>
            <p:cNvSpPr/>
            <p:nvPr/>
          </p:nvSpPr>
          <p:spPr>
            <a:xfrm>
              <a:off x="7182693" y="200819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19" name="Rectangle 18"/>
            <p:cNvSpPr/>
            <p:nvPr/>
          </p:nvSpPr>
          <p:spPr>
            <a:xfrm>
              <a:off x="7542738" y="2008196"/>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36" name="TextBox 35"/>
            <p:cNvSpPr txBox="1"/>
            <p:nvPr/>
          </p:nvSpPr>
          <p:spPr>
            <a:xfrm>
              <a:off x="915027" y="1865053"/>
              <a:ext cx="4114750" cy="646331"/>
            </a:xfrm>
            <a:prstGeom prst="rect">
              <a:avLst/>
            </a:prstGeom>
            <a:noFill/>
          </p:spPr>
          <p:txBody>
            <a:bodyPr wrap="square" rtlCol="0">
              <a:spAutoFit/>
            </a:bodyPr>
            <a:lstStyle/>
            <a:p>
              <a:r>
                <a:rPr lang="en-NZ" sz="1800" dirty="0" smtClean="0">
                  <a:solidFill>
                    <a:schemeClr val="bg1"/>
                  </a:solidFill>
                  <a:latin typeface="+mn-lt"/>
                </a:rPr>
                <a:t>Group end bit from CPU</a:t>
              </a:r>
            </a:p>
            <a:p>
              <a:r>
                <a:rPr lang="en-NZ" sz="1800" dirty="0" smtClean="0">
                  <a:solidFill>
                    <a:schemeClr val="bg1">
                      <a:lumMod val="65000"/>
                    </a:schemeClr>
                  </a:solidFill>
                  <a:latin typeface="+mn-lt"/>
                </a:rPr>
                <a:t>(here just one big group)</a:t>
              </a:r>
              <a:endParaRPr lang="en-NZ" sz="1800" dirty="0">
                <a:solidFill>
                  <a:schemeClr val="bg1">
                    <a:lumMod val="65000"/>
                  </a:schemeClr>
                </a:solidFill>
                <a:latin typeface="+mn-lt"/>
              </a:endParaRPr>
            </a:p>
          </p:txBody>
        </p:sp>
      </p:grpSp>
      <p:grpSp>
        <p:nvGrpSpPr>
          <p:cNvPr id="198" name="Group 197"/>
          <p:cNvGrpSpPr/>
          <p:nvPr/>
        </p:nvGrpSpPr>
        <p:grpSpPr>
          <a:xfrm>
            <a:off x="907675" y="2728163"/>
            <a:ext cx="6995111" cy="369333"/>
            <a:chOff x="907675" y="2728163"/>
            <a:chExt cx="6995111" cy="369333"/>
          </a:xfrm>
        </p:grpSpPr>
        <p:sp>
          <p:nvSpPr>
            <p:cNvPr id="20" name="Rectangle 19"/>
            <p:cNvSpPr/>
            <p:nvPr/>
          </p:nvSpPr>
          <p:spPr>
            <a:xfrm>
              <a:off x="5022425" y="2728164"/>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21" name="Rectangle 20"/>
            <p:cNvSpPr/>
            <p:nvPr/>
          </p:nvSpPr>
          <p:spPr>
            <a:xfrm>
              <a:off x="5382470" y="2728163"/>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5" name="Rectangle 24"/>
            <p:cNvSpPr/>
            <p:nvPr/>
          </p:nvSpPr>
          <p:spPr>
            <a:xfrm>
              <a:off x="5742516" y="272816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6" name="Rectangle 25"/>
            <p:cNvSpPr/>
            <p:nvPr/>
          </p:nvSpPr>
          <p:spPr>
            <a:xfrm>
              <a:off x="6102561" y="2728164"/>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7" name="Rectangle 26"/>
            <p:cNvSpPr/>
            <p:nvPr/>
          </p:nvSpPr>
          <p:spPr>
            <a:xfrm>
              <a:off x="6462606" y="272816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8" name="Rectangle 27"/>
            <p:cNvSpPr/>
            <p:nvPr/>
          </p:nvSpPr>
          <p:spPr>
            <a:xfrm>
              <a:off x="6822651" y="2728164"/>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29" name="Rectangle 28"/>
            <p:cNvSpPr/>
            <p:nvPr/>
          </p:nvSpPr>
          <p:spPr>
            <a:xfrm>
              <a:off x="7182696" y="272816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30" name="Rectangle 29"/>
            <p:cNvSpPr/>
            <p:nvPr/>
          </p:nvSpPr>
          <p:spPr>
            <a:xfrm>
              <a:off x="7542741" y="2728164"/>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0</a:t>
              </a:r>
            </a:p>
          </p:txBody>
        </p:sp>
        <p:sp>
          <p:nvSpPr>
            <p:cNvPr id="53" name="TextBox 52"/>
            <p:cNvSpPr txBox="1"/>
            <p:nvPr/>
          </p:nvSpPr>
          <p:spPr>
            <a:xfrm>
              <a:off x="907675" y="2728164"/>
              <a:ext cx="4114750" cy="369332"/>
            </a:xfrm>
            <a:prstGeom prst="rect">
              <a:avLst/>
            </a:prstGeom>
            <a:noFill/>
          </p:spPr>
          <p:txBody>
            <a:bodyPr wrap="square" rtlCol="0">
              <a:spAutoFit/>
            </a:bodyPr>
            <a:lstStyle/>
            <a:p>
              <a:r>
                <a:rPr lang="en-NZ" sz="1800" dirty="0" smtClean="0">
                  <a:solidFill>
                    <a:schemeClr val="bg1"/>
                  </a:solidFill>
                  <a:latin typeface="+mn-lt"/>
                </a:rPr>
                <a:t>Group index (prefix sum over end bits)</a:t>
              </a:r>
              <a:endParaRPr lang="en-NZ" sz="1800" dirty="0">
                <a:solidFill>
                  <a:schemeClr val="bg1"/>
                </a:solidFill>
                <a:latin typeface="+mn-lt"/>
              </a:endParaRPr>
            </a:p>
          </p:txBody>
        </p:sp>
      </p:grpSp>
      <p:grpSp>
        <p:nvGrpSpPr>
          <p:cNvPr id="258" name="Group 257"/>
          <p:cNvGrpSpPr/>
          <p:nvPr/>
        </p:nvGrpSpPr>
        <p:grpSpPr>
          <a:xfrm>
            <a:off x="907675" y="3793549"/>
            <a:ext cx="10584429" cy="729313"/>
            <a:chOff x="907675" y="3793549"/>
            <a:chExt cx="10584429" cy="729313"/>
          </a:xfrm>
        </p:grpSpPr>
        <p:grpSp>
          <p:nvGrpSpPr>
            <p:cNvPr id="257" name="Group 256"/>
            <p:cNvGrpSpPr/>
            <p:nvPr/>
          </p:nvGrpSpPr>
          <p:grpSpPr>
            <a:xfrm>
              <a:off x="907675" y="3793549"/>
              <a:ext cx="9511714" cy="725604"/>
              <a:chOff x="907675" y="3793549"/>
              <a:chExt cx="9511714" cy="725604"/>
            </a:xfrm>
          </p:grpSpPr>
          <p:sp>
            <p:nvSpPr>
              <p:cNvPr id="54" name="Rectangle 53"/>
              <p:cNvSpPr/>
              <p:nvPr/>
            </p:nvSpPr>
            <p:spPr>
              <a:xfrm>
                <a:off x="5022423" y="414982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57" name="Rectangle 56"/>
              <p:cNvSpPr/>
              <p:nvPr/>
            </p:nvSpPr>
            <p:spPr>
              <a:xfrm>
                <a:off x="5742514" y="4149821"/>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58" name="Rectangle 57"/>
              <p:cNvSpPr/>
              <p:nvPr/>
            </p:nvSpPr>
            <p:spPr>
              <a:xfrm>
                <a:off x="6102559" y="414982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2" name="Rectangle 61"/>
              <p:cNvSpPr/>
              <p:nvPr/>
            </p:nvSpPr>
            <p:spPr>
              <a:xfrm>
                <a:off x="6822650" y="414982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3" name="Rectangle 62"/>
              <p:cNvSpPr/>
              <p:nvPr/>
            </p:nvSpPr>
            <p:spPr>
              <a:xfrm>
                <a:off x="7182695" y="414981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4" name="Rectangle 63"/>
              <p:cNvSpPr/>
              <p:nvPr/>
            </p:nvSpPr>
            <p:spPr>
              <a:xfrm>
                <a:off x="7542740" y="4149820"/>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71" name="Rectangle 70"/>
              <p:cNvSpPr/>
              <p:nvPr/>
            </p:nvSpPr>
            <p:spPr>
              <a:xfrm>
                <a:off x="5382469" y="414982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B</a:t>
                </a:r>
              </a:p>
            </p:txBody>
          </p:sp>
          <p:sp>
            <p:nvSpPr>
              <p:cNvPr id="72" name="TextBox 71"/>
              <p:cNvSpPr txBox="1"/>
              <p:nvPr/>
            </p:nvSpPr>
            <p:spPr>
              <a:xfrm>
                <a:off x="907675" y="4149821"/>
                <a:ext cx="4114750" cy="369332"/>
              </a:xfrm>
              <a:prstGeom prst="rect">
                <a:avLst/>
              </a:prstGeom>
              <a:noFill/>
            </p:spPr>
            <p:txBody>
              <a:bodyPr wrap="square" rtlCol="0">
                <a:spAutoFit/>
              </a:bodyPr>
              <a:lstStyle/>
              <a:p>
                <a:r>
                  <a:rPr lang="en-NZ" sz="1800" dirty="0" smtClean="0">
                    <a:solidFill>
                      <a:schemeClr val="bg1"/>
                    </a:solidFill>
                    <a:latin typeface="+mn-lt"/>
                  </a:rPr>
                  <a:t>Active threads append their instances</a:t>
                </a:r>
                <a:endParaRPr lang="en-NZ" sz="1800" dirty="0">
                  <a:solidFill>
                    <a:schemeClr val="bg1"/>
                  </a:solidFill>
                  <a:latin typeface="+mn-lt"/>
                </a:endParaRPr>
              </a:p>
            </p:txBody>
          </p:sp>
          <p:sp>
            <p:nvSpPr>
              <p:cNvPr id="97" name="Rectangle 96"/>
              <p:cNvSpPr/>
              <p:nvPr/>
            </p:nvSpPr>
            <p:spPr>
              <a:xfrm>
                <a:off x="6462605" y="414981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cxnSp>
            <p:nvCxnSpPr>
              <p:cNvPr id="110" name="Straight Arrow Connector 109"/>
              <p:cNvCxnSpPr/>
              <p:nvPr/>
            </p:nvCxnSpPr>
            <p:spPr>
              <a:xfrm>
                <a:off x="7902784" y="4329844"/>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37" name="Rectangle 136"/>
              <p:cNvSpPr/>
              <p:nvPr/>
            </p:nvSpPr>
            <p:spPr>
              <a:xfrm>
                <a:off x="9699300" y="4153536"/>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sp>
            <p:nvSpPr>
              <p:cNvPr id="138" name="Rectangle 137"/>
              <p:cNvSpPr/>
              <p:nvPr/>
            </p:nvSpPr>
            <p:spPr>
              <a:xfrm>
                <a:off x="10059344" y="4153529"/>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139" name="Rectangle 138"/>
              <p:cNvSpPr/>
              <p:nvPr/>
            </p:nvSpPr>
            <p:spPr>
              <a:xfrm>
                <a:off x="8979210" y="415353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40" name="Rectangle 139"/>
              <p:cNvSpPr/>
              <p:nvPr/>
            </p:nvSpPr>
            <p:spPr>
              <a:xfrm>
                <a:off x="9339254" y="4153530"/>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73" name="TextBox 172"/>
              <p:cNvSpPr txBox="1"/>
              <p:nvPr/>
            </p:nvSpPr>
            <p:spPr>
              <a:xfrm>
                <a:off x="8611811" y="3793549"/>
                <a:ext cx="1784509" cy="369332"/>
              </a:xfrm>
              <a:prstGeom prst="rect">
                <a:avLst/>
              </a:prstGeom>
              <a:noFill/>
            </p:spPr>
            <p:txBody>
              <a:bodyPr wrap="square" rtlCol="0">
                <a:spAutoFit/>
              </a:bodyPr>
              <a:lstStyle/>
              <a:p>
                <a:r>
                  <a:rPr lang="en-NZ" sz="1800" dirty="0" smtClean="0">
                    <a:solidFill>
                      <a:schemeClr val="bg1"/>
                    </a:solidFill>
                    <a:latin typeface="+mn-lt"/>
                  </a:rPr>
                  <a:t>Instance buffer</a:t>
                </a:r>
                <a:endParaRPr lang="en-NZ" sz="1800" dirty="0">
                  <a:solidFill>
                    <a:schemeClr val="bg1"/>
                  </a:solidFill>
                  <a:latin typeface="+mn-lt"/>
                </a:endParaRPr>
              </a:p>
            </p:txBody>
          </p:sp>
        </p:grpSp>
        <p:sp>
          <p:nvSpPr>
            <p:cNvPr id="228" name="Snip Same Side Corner Rectangle 227"/>
            <p:cNvSpPr/>
            <p:nvPr/>
          </p:nvSpPr>
          <p:spPr>
            <a:xfrm rot="16200000">
              <a:off x="8609021" y="4156384"/>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29" name="Snip Same Side Corner Rectangle 228"/>
            <p:cNvSpPr/>
            <p:nvPr/>
          </p:nvSpPr>
          <p:spPr>
            <a:xfrm rot="5400000">
              <a:off x="10765580" y="3794051"/>
              <a:ext cx="372980" cy="108006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grpSp>
        <p:nvGrpSpPr>
          <p:cNvPr id="260" name="Group 259"/>
          <p:cNvGrpSpPr/>
          <p:nvPr/>
        </p:nvGrpSpPr>
        <p:grpSpPr>
          <a:xfrm>
            <a:off x="915027" y="4513576"/>
            <a:ext cx="10944541" cy="2094606"/>
            <a:chOff x="915027" y="4513576"/>
            <a:chExt cx="10944541" cy="2094606"/>
          </a:xfrm>
        </p:grpSpPr>
        <p:sp>
          <p:nvSpPr>
            <p:cNvPr id="149" name="Rectangle 148"/>
            <p:cNvSpPr/>
            <p:nvPr/>
          </p:nvSpPr>
          <p:spPr>
            <a:xfrm>
              <a:off x="5022424" y="559000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0" name="Rectangle 149"/>
            <p:cNvSpPr/>
            <p:nvPr/>
          </p:nvSpPr>
          <p:spPr>
            <a:xfrm>
              <a:off x="5742515" y="559000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51" name="Rectangle 150"/>
            <p:cNvSpPr/>
            <p:nvPr/>
          </p:nvSpPr>
          <p:spPr>
            <a:xfrm>
              <a:off x="6102560" y="559000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2" name="Rectangle 151"/>
            <p:cNvSpPr/>
            <p:nvPr/>
          </p:nvSpPr>
          <p:spPr>
            <a:xfrm>
              <a:off x="6822651" y="559000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3" name="Rectangle 152"/>
            <p:cNvSpPr/>
            <p:nvPr/>
          </p:nvSpPr>
          <p:spPr>
            <a:xfrm>
              <a:off x="7182696" y="558999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4" name="Rectangle 153"/>
            <p:cNvSpPr/>
            <p:nvPr/>
          </p:nvSpPr>
          <p:spPr>
            <a:xfrm>
              <a:off x="7542741" y="559000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155" name="Rectangle 154"/>
            <p:cNvSpPr/>
            <p:nvPr/>
          </p:nvSpPr>
          <p:spPr>
            <a:xfrm>
              <a:off x="5382470" y="559000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4</a:t>
              </a:r>
              <a:endParaRPr lang="en-NZ" b="1" dirty="0"/>
            </a:p>
          </p:txBody>
        </p:sp>
        <p:sp>
          <p:nvSpPr>
            <p:cNvPr id="156" name="Rectangle 155"/>
            <p:cNvSpPr/>
            <p:nvPr/>
          </p:nvSpPr>
          <p:spPr>
            <a:xfrm>
              <a:off x="6462606" y="5589997"/>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65" name="TextBox 164"/>
            <p:cNvSpPr txBox="1"/>
            <p:nvPr/>
          </p:nvSpPr>
          <p:spPr>
            <a:xfrm>
              <a:off x="915027" y="5448051"/>
              <a:ext cx="4114750" cy="646331"/>
            </a:xfrm>
            <a:prstGeom prst="rect">
              <a:avLst/>
            </a:prstGeom>
            <a:noFill/>
          </p:spPr>
          <p:txBody>
            <a:bodyPr wrap="square" rtlCol="0">
              <a:spAutoFit/>
            </a:bodyPr>
            <a:lstStyle/>
            <a:p>
              <a:r>
                <a:rPr lang="en-NZ" sz="1800" dirty="0" smtClean="0">
                  <a:solidFill>
                    <a:schemeClr val="bg1"/>
                  </a:solidFill>
                  <a:latin typeface="+mn-lt"/>
                </a:rPr>
                <a:t>First active thread per group </a:t>
              </a:r>
            </a:p>
            <a:p>
              <a:r>
                <a:rPr lang="en-NZ" sz="1800" dirty="0" smtClean="0">
                  <a:solidFill>
                    <a:schemeClr val="bg1"/>
                  </a:solidFill>
                  <a:latin typeface="+mn-lt"/>
                </a:rPr>
                <a:t>appends batch to output buffer</a:t>
              </a:r>
              <a:endParaRPr lang="en-NZ" sz="1800" dirty="0">
                <a:solidFill>
                  <a:schemeClr val="bg1"/>
                </a:solidFill>
                <a:latin typeface="+mn-lt"/>
              </a:endParaRPr>
            </a:p>
          </p:txBody>
        </p:sp>
        <p:cxnSp>
          <p:nvCxnSpPr>
            <p:cNvPr id="166" name="Straight Arrow Connector 165"/>
            <p:cNvCxnSpPr/>
            <p:nvPr/>
          </p:nvCxnSpPr>
          <p:spPr>
            <a:xfrm>
              <a:off x="7902783" y="5773041"/>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69" name="Rectangle 168"/>
            <p:cNvSpPr/>
            <p:nvPr/>
          </p:nvSpPr>
          <p:spPr>
            <a:xfrm>
              <a:off x="8975566" y="559766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4</a:t>
              </a:r>
              <a:endParaRPr lang="en-NZ" b="1" dirty="0"/>
            </a:p>
          </p:txBody>
        </p:sp>
        <p:sp>
          <p:nvSpPr>
            <p:cNvPr id="174" name="TextBox 173"/>
            <p:cNvSpPr txBox="1"/>
            <p:nvPr/>
          </p:nvSpPr>
          <p:spPr>
            <a:xfrm>
              <a:off x="8615521" y="5961851"/>
              <a:ext cx="2880360" cy="646331"/>
            </a:xfrm>
            <a:prstGeom prst="rect">
              <a:avLst/>
            </a:prstGeom>
            <a:noFill/>
          </p:spPr>
          <p:txBody>
            <a:bodyPr wrap="square" rtlCol="0">
              <a:spAutoFit/>
            </a:bodyPr>
            <a:lstStyle/>
            <a:p>
              <a:r>
                <a:rPr lang="en-NZ" sz="1800" dirty="0" smtClean="0">
                  <a:solidFill>
                    <a:schemeClr val="bg1"/>
                  </a:solidFill>
                  <a:latin typeface="+mn-lt"/>
                </a:rPr>
                <a:t>Batch buffer</a:t>
              </a:r>
            </a:p>
            <a:p>
              <a:r>
                <a:rPr lang="en-NZ" sz="1800" dirty="0" smtClean="0">
                  <a:solidFill>
                    <a:schemeClr val="bg1">
                      <a:lumMod val="65000"/>
                    </a:schemeClr>
                  </a:solidFill>
                  <a:latin typeface="+mn-lt"/>
                </a:rPr>
                <a:t>(showing batch lengths)</a:t>
              </a:r>
              <a:endParaRPr lang="en-NZ" sz="1800" dirty="0">
                <a:solidFill>
                  <a:schemeClr val="bg1">
                    <a:lumMod val="65000"/>
                  </a:schemeClr>
                </a:solidFill>
                <a:latin typeface="+mn-lt"/>
              </a:endParaRPr>
            </a:p>
          </p:txBody>
        </p:sp>
        <p:cxnSp>
          <p:nvCxnSpPr>
            <p:cNvPr id="175" name="Straight Arrow Connector 174"/>
            <p:cNvCxnSpPr>
              <a:stCxn id="139" idx="2"/>
              <a:endCxn id="169" idx="0"/>
            </p:cNvCxnSpPr>
            <p:nvPr/>
          </p:nvCxnSpPr>
          <p:spPr>
            <a:xfrm flipH="1">
              <a:off x="9155589" y="4513576"/>
              <a:ext cx="3644"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84" name="TextBox 183"/>
            <p:cNvSpPr txBox="1"/>
            <p:nvPr/>
          </p:nvSpPr>
          <p:spPr>
            <a:xfrm>
              <a:off x="10239367" y="4851808"/>
              <a:ext cx="1620201" cy="461665"/>
            </a:xfrm>
            <a:prstGeom prst="rect">
              <a:avLst/>
            </a:prstGeom>
            <a:noFill/>
          </p:spPr>
          <p:txBody>
            <a:bodyPr wrap="square" rtlCol="0">
              <a:spAutoFit/>
            </a:bodyPr>
            <a:lstStyle/>
            <a:p>
              <a:r>
                <a:rPr lang="en-NZ" sz="1200" dirty="0" smtClean="0">
                  <a:solidFill>
                    <a:schemeClr val="bg1"/>
                  </a:solidFill>
                  <a:latin typeface="+mn-lt"/>
                </a:rPr>
                <a:t>Pointers from batches back to their instances</a:t>
              </a:r>
              <a:endParaRPr lang="en-NZ" sz="1800" dirty="0">
                <a:solidFill>
                  <a:schemeClr val="bg1"/>
                </a:solidFill>
                <a:latin typeface="+mn-lt"/>
              </a:endParaRPr>
            </a:p>
          </p:txBody>
        </p:sp>
        <p:cxnSp>
          <p:nvCxnSpPr>
            <p:cNvPr id="208" name="Straight Arrow Connector 207"/>
            <p:cNvCxnSpPr>
              <a:endCxn id="155" idx="0"/>
            </p:cNvCxnSpPr>
            <p:nvPr/>
          </p:nvCxnSpPr>
          <p:spPr>
            <a:xfrm>
              <a:off x="5209799" y="5232978"/>
              <a:ext cx="352694" cy="357023"/>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8" name="TextBox 217"/>
            <p:cNvSpPr txBox="1"/>
            <p:nvPr/>
          </p:nvSpPr>
          <p:spPr>
            <a:xfrm>
              <a:off x="5559865" y="5272989"/>
              <a:ext cx="1620201" cy="276999"/>
            </a:xfrm>
            <a:prstGeom prst="rect">
              <a:avLst/>
            </a:prstGeom>
            <a:noFill/>
          </p:spPr>
          <p:txBody>
            <a:bodyPr wrap="square" rtlCol="0">
              <a:spAutoFit/>
            </a:bodyPr>
            <a:lstStyle/>
            <a:p>
              <a:r>
                <a:rPr lang="en-NZ" sz="1200" dirty="0" smtClean="0">
                  <a:solidFill>
                    <a:schemeClr val="bg1"/>
                  </a:solidFill>
                  <a:latin typeface="+mn-lt"/>
                </a:rPr>
                <a:t>Read back from LDS</a:t>
              </a:r>
              <a:endParaRPr lang="en-NZ" sz="1800" dirty="0">
                <a:solidFill>
                  <a:schemeClr val="bg1"/>
                </a:solidFill>
                <a:latin typeface="+mn-lt"/>
              </a:endParaRPr>
            </a:p>
          </p:txBody>
        </p:sp>
        <p:sp>
          <p:nvSpPr>
            <p:cNvPr id="239" name="Snip Same Side Corner Rectangle 238"/>
            <p:cNvSpPr/>
            <p:nvPr/>
          </p:nvSpPr>
          <p:spPr>
            <a:xfrm rot="16200000">
              <a:off x="8612732" y="5591228"/>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40" name="Snip Same Side Corner Rectangle 239"/>
            <p:cNvSpPr/>
            <p:nvPr/>
          </p:nvSpPr>
          <p:spPr>
            <a:xfrm rot="5400000">
              <a:off x="10229190" y="4698937"/>
              <a:ext cx="372980" cy="2152849"/>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grpSp>
        <p:nvGrpSpPr>
          <p:cNvPr id="199" name="Group 198"/>
          <p:cNvGrpSpPr/>
          <p:nvPr/>
        </p:nvGrpSpPr>
        <p:grpSpPr>
          <a:xfrm>
            <a:off x="907675" y="3429727"/>
            <a:ext cx="6995112" cy="369332"/>
            <a:chOff x="907675" y="3429727"/>
            <a:chExt cx="6995112" cy="369332"/>
          </a:xfrm>
        </p:grpSpPr>
        <p:sp>
          <p:nvSpPr>
            <p:cNvPr id="70" name="TextBox 69"/>
            <p:cNvSpPr txBox="1"/>
            <p:nvPr/>
          </p:nvSpPr>
          <p:spPr>
            <a:xfrm>
              <a:off x="907675" y="3429727"/>
              <a:ext cx="4114750" cy="369332"/>
            </a:xfrm>
            <a:prstGeom prst="rect">
              <a:avLst/>
            </a:prstGeom>
            <a:noFill/>
          </p:spPr>
          <p:txBody>
            <a:bodyPr wrap="square" rtlCol="0">
              <a:spAutoFit/>
            </a:bodyPr>
            <a:lstStyle/>
            <a:p>
              <a:r>
                <a:rPr lang="en-NZ" sz="1800" dirty="0">
                  <a:solidFill>
                    <a:schemeClr val="bg1"/>
                  </a:solidFill>
                  <a:latin typeface="+mj-lt"/>
                </a:rPr>
                <a:t>Do visibility tests, active threads are visible</a:t>
              </a:r>
            </a:p>
          </p:txBody>
        </p:sp>
        <p:sp>
          <p:nvSpPr>
            <p:cNvPr id="111" name="Rectangle 110"/>
            <p:cNvSpPr/>
            <p:nvPr/>
          </p:nvSpPr>
          <p:spPr>
            <a:xfrm>
              <a:off x="5022425" y="342973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2" name="Rectangle 111"/>
            <p:cNvSpPr/>
            <p:nvPr/>
          </p:nvSpPr>
          <p:spPr>
            <a:xfrm>
              <a:off x="5742516" y="3429731"/>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13" name="Rectangle 112"/>
            <p:cNvSpPr/>
            <p:nvPr/>
          </p:nvSpPr>
          <p:spPr>
            <a:xfrm>
              <a:off x="6102561" y="342973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4" name="Rectangle 113"/>
            <p:cNvSpPr/>
            <p:nvPr/>
          </p:nvSpPr>
          <p:spPr>
            <a:xfrm>
              <a:off x="6822652" y="342973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5" name="Rectangle 114"/>
            <p:cNvSpPr/>
            <p:nvPr/>
          </p:nvSpPr>
          <p:spPr>
            <a:xfrm>
              <a:off x="7182697" y="342972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6" name="Rectangle 115"/>
            <p:cNvSpPr/>
            <p:nvPr/>
          </p:nvSpPr>
          <p:spPr>
            <a:xfrm>
              <a:off x="7542742" y="3429730"/>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17" name="Rectangle 116"/>
            <p:cNvSpPr/>
            <p:nvPr/>
          </p:nvSpPr>
          <p:spPr>
            <a:xfrm>
              <a:off x="5382471" y="3429731"/>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18" name="Rectangle 117"/>
            <p:cNvSpPr/>
            <p:nvPr/>
          </p:nvSpPr>
          <p:spPr>
            <a:xfrm>
              <a:off x="6462607" y="3429727"/>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grpSp>
      <p:grpSp>
        <p:nvGrpSpPr>
          <p:cNvPr id="264" name="Group 263"/>
          <p:cNvGrpSpPr/>
          <p:nvPr/>
        </p:nvGrpSpPr>
        <p:grpSpPr>
          <a:xfrm>
            <a:off x="915027" y="1140373"/>
            <a:ext cx="6987757" cy="868433"/>
            <a:chOff x="915027" y="1140373"/>
            <a:chExt cx="6987757" cy="868433"/>
          </a:xfrm>
        </p:grpSpPr>
        <p:grpSp>
          <p:nvGrpSpPr>
            <p:cNvPr id="196" name="Group 195"/>
            <p:cNvGrpSpPr/>
            <p:nvPr/>
          </p:nvGrpSpPr>
          <p:grpSpPr>
            <a:xfrm>
              <a:off x="915027" y="1140373"/>
              <a:ext cx="6987756" cy="646331"/>
              <a:chOff x="915027" y="1140373"/>
              <a:chExt cx="6987756" cy="646331"/>
            </a:xfrm>
          </p:grpSpPr>
          <p:sp>
            <p:nvSpPr>
              <p:cNvPr id="187" name="Rectangle 186"/>
              <p:cNvSpPr/>
              <p:nvPr/>
            </p:nvSpPr>
            <p:spPr>
              <a:xfrm>
                <a:off x="5022424" y="127881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A</a:t>
                </a:r>
                <a:endParaRPr lang="en-NZ" sz="2400" b="1" dirty="0"/>
              </a:p>
            </p:txBody>
          </p:sp>
          <p:sp>
            <p:nvSpPr>
              <p:cNvPr id="188" name="Rectangle 187"/>
              <p:cNvSpPr/>
              <p:nvPr/>
            </p:nvSpPr>
            <p:spPr>
              <a:xfrm>
                <a:off x="5382469" y="1278812"/>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89" name="Rectangle 188"/>
              <p:cNvSpPr/>
              <p:nvPr/>
            </p:nvSpPr>
            <p:spPr>
              <a:xfrm>
                <a:off x="5742514" y="1278811"/>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C</a:t>
                </a:r>
                <a:endParaRPr lang="en-NZ" sz="2400" b="1" dirty="0"/>
              </a:p>
            </p:txBody>
          </p:sp>
          <p:sp>
            <p:nvSpPr>
              <p:cNvPr id="190" name="Rectangle 189"/>
              <p:cNvSpPr/>
              <p:nvPr/>
            </p:nvSpPr>
            <p:spPr>
              <a:xfrm>
                <a:off x="6102557" y="127887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D</a:t>
                </a:r>
                <a:endParaRPr lang="en-NZ" sz="2400" b="1" dirty="0"/>
              </a:p>
            </p:txBody>
          </p:sp>
          <p:sp>
            <p:nvSpPr>
              <p:cNvPr id="191" name="Rectangle 190"/>
              <p:cNvSpPr/>
              <p:nvPr/>
            </p:nvSpPr>
            <p:spPr>
              <a:xfrm>
                <a:off x="6462602" y="1278872"/>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E</a:t>
                </a:r>
                <a:endParaRPr lang="en-NZ" sz="2400" b="1" dirty="0"/>
              </a:p>
            </p:txBody>
          </p:sp>
          <p:sp>
            <p:nvSpPr>
              <p:cNvPr id="192" name="Rectangle 191"/>
              <p:cNvSpPr/>
              <p:nvPr/>
            </p:nvSpPr>
            <p:spPr>
              <a:xfrm>
                <a:off x="6822647" y="127887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F</a:t>
                </a:r>
                <a:endParaRPr lang="en-NZ" sz="2400" b="1" dirty="0"/>
              </a:p>
            </p:txBody>
          </p:sp>
          <p:sp>
            <p:nvSpPr>
              <p:cNvPr id="193" name="Rectangle 192"/>
              <p:cNvSpPr/>
              <p:nvPr/>
            </p:nvSpPr>
            <p:spPr>
              <a:xfrm>
                <a:off x="7182693" y="1278873"/>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G</a:t>
                </a:r>
                <a:endParaRPr lang="en-NZ" sz="2400" b="1" dirty="0"/>
              </a:p>
            </p:txBody>
          </p:sp>
          <p:sp>
            <p:nvSpPr>
              <p:cNvPr id="194" name="Rectangle 193"/>
              <p:cNvSpPr/>
              <p:nvPr/>
            </p:nvSpPr>
            <p:spPr>
              <a:xfrm>
                <a:off x="7542738" y="1278872"/>
                <a:ext cx="360045" cy="360045"/>
              </a:xfrm>
              <a:prstGeom prst="rect">
                <a:avLst/>
              </a:prstGeom>
              <a:solidFill>
                <a:srgbClr val="CC66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95" name="TextBox 194"/>
              <p:cNvSpPr txBox="1"/>
              <p:nvPr/>
            </p:nvSpPr>
            <p:spPr>
              <a:xfrm>
                <a:off x="915027" y="1140373"/>
                <a:ext cx="4114750" cy="646331"/>
              </a:xfrm>
              <a:prstGeom prst="rect">
                <a:avLst/>
              </a:prstGeom>
              <a:noFill/>
            </p:spPr>
            <p:txBody>
              <a:bodyPr wrap="square" rtlCol="0">
                <a:spAutoFit/>
              </a:bodyPr>
              <a:lstStyle/>
              <a:p>
                <a:r>
                  <a:rPr lang="en-NZ" sz="1800" dirty="0" err="1" smtClean="0">
                    <a:solidFill>
                      <a:schemeClr val="bg1"/>
                    </a:solidFill>
                    <a:latin typeface="+mn-lt"/>
                  </a:rPr>
                  <a:t>Wavefront</a:t>
                </a:r>
                <a:r>
                  <a:rPr lang="en-NZ" sz="1800" dirty="0" smtClean="0">
                    <a:solidFill>
                      <a:schemeClr val="bg1"/>
                    </a:solidFill>
                    <a:latin typeface="+mn-lt"/>
                  </a:rPr>
                  <a:t> sorted by </a:t>
                </a:r>
                <a:r>
                  <a:rPr lang="en-NZ" sz="1800" dirty="0" err="1" smtClean="0">
                    <a:solidFill>
                      <a:schemeClr val="bg1"/>
                    </a:solidFill>
                    <a:latin typeface="+mn-lt"/>
                  </a:rPr>
                  <a:t>DrawableSetup</a:t>
                </a:r>
                <a:endParaRPr lang="en-NZ" sz="1800" dirty="0" smtClean="0">
                  <a:solidFill>
                    <a:schemeClr val="bg1"/>
                  </a:solidFill>
                  <a:latin typeface="+mn-lt"/>
                </a:endParaRPr>
              </a:p>
              <a:p>
                <a:r>
                  <a:rPr lang="en-NZ" sz="1800" dirty="0" smtClean="0">
                    <a:solidFill>
                      <a:schemeClr val="bg1">
                        <a:lumMod val="65000"/>
                      </a:schemeClr>
                    </a:solidFill>
                    <a:latin typeface="+mn-lt"/>
                  </a:rPr>
                  <a:t>(here each thread has the same setup)</a:t>
                </a:r>
                <a:endParaRPr lang="en-NZ" sz="1800" dirty="0">
                  <a:solidFill>
                    <a:schemeClr val="bg1">
                      <a:lumMod val="65000"/>
                    </a:schemeClr>
                  </a:solidFill>
                  <a:latin typeface="+mn-lt"/>
                </a:endParaRPr>
              </a:p>
            </p:txBody>
          </p:sp>
        </p:grpSp>
        <p:sp>
          <p:nvSpPr>
            <p:cNvPr id="262" name="TextBox 261"/>
            <p:cNvSpPr txBox="1"/>
            <p:nvPr/>
          </p:nvSpPr>
          <p:spPr>
            <a:xfrm>
              <a:off x="5029778" y="1639474"/>
              <a:ext cx="2873006" cy="369332"/>
            </a:xfrm>
            <a:prstGeom prst="rect">
              <a:avLst/>
            </a:prstGeom>
            <a:noFill/>
          </p:spPr>
          <p:txBody>
            <a:bodyPr wrap="square" rtlCol="0">
              <a:spAutoFit/>
            </a:bodyPr>
            <a:lstStyle/>
            <a:p>
              <a:pPr algn="ctr"/>
              <a:r>
                <a:rPr lang="en-NZ" sz="1800" dirty="0" smtClean="0">
                  <a:solidFill>
                    <a:schemeClr val="bg1"/>
                  </a:solidFill>
                  <a:latin typeface="+mn-lt"/>
                </a:rPr>
                <a:t>Threads</a:t>
              </a:r>
              <a:endParaRPr lang="en-NZ" sz="1800" dirty="0">
                <a:solidFill>
                  <a:schemeClr val="bg1"/>
                </a:solidFill>
                <a:latin typeface="+mn-lt"/>
              </a:endParaRPr>
            </a:p>
          </p:txBody>
        </p:sp>
      </p:grpSp>
      <p:grpSp>
        <p:nvGrpSpPr>
          <p:cNvPr id="265" name="Group 264"/>
          <p:cNvGrpSpPr/>
          <p:nvPr/>
        </p:nvGrpSpPr>
        <p:grpSpPr>
          <a:xfrm>
            <a:off x="907673" y="4509862"/>
            <a:ext cx="8803907" cy="866459"/>
            <a:chOff x="907673" y="4509862"/>
            <a:chExt cx="8803907" cy="866459"/>
          </a:xfrm>
        </p:grpSpPr>
        <p:grpSp>
          <p:nvGrpSpPr>
            <p:cNvPr id="259" name="Group 258"/>
            <p:cNvGrpSpPr/>
            <p:nvPr/>
          </p:nvGrpSpPr>
          <p:grpSpPr>
            <a:xfrm>
              <a:off x="907673" y="4509862"/>
              <a:ext cx="6995114" cy="866459"/>
              <a:chOff x="907673" y="4509862"/>
              <a:chExt cx="6995114" cy="866459"/>
            </a:xfrm>
          </p:grpSpPr>
          <p:cxnSp>
            <p:nvCxnSpPr>
              <p:cNvPr id="141" name="Straight Arrow Connector 140"/>
              <p:cNvCxnSpPr>
                <a:stCxn id="71" idx="2"/>
              </p:cNvCxnSpPr>
              <p:nvPr/>
            </p:nvCxnSpPr>
            <p:spPr>
              <a:xfrm flipH="1">
                <a:off x="5202449" y="4509866"/>
                <a:ext cx="360043" cy="360040"/>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4" name="Straight Arrow Connector 143"/>
              <p:cNvCxnSpPr>
                <a:stCxn id="57" idx="2"/>
                <a:endCxn id="241" idx="0"/>
              </p:cNvCxnSpPr>
              <p:nvPr/>
            </p:nvCxnSpPr>
            <p:spPr>
              <a:xfrm flipH="1">
                <a:off x="5198770" y="4509866"/>
                <a:ext cx="723767" cy="363304"/>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5" name="Straight Arrow Connector 144"/>
              <p:cNvCxnSpPr>
                <a:stCxn id="97" idx="2"/>
                <a:endCxn id="241" idx="0"/>
              </p:cNvCxnSpPr>
              <p:nvPr/>
            </p:nvCxnSpPr>
            <p:spPr>
              <a:xfrm flipH="1">
                <a:off x="5198770" y="4509862"/>
                <a:ext cx="1443858" cy="363308"/>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a:stCxn id="64" idx="2"/>
              </p:cNvCxnSpPr>
              <p:nvPr/>
            </p:nvCxnSpPr>
            <p:spPr>
              <a:xfrm flipH="1">
                <a:off x="5209799" y="4509865"/>
                <a:ext cx="2512964" cy="341943"/>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907673" y="4729990"/>
                <a:ext cx="4114750" cy="646331"/>
              </a:xfrm>
              <a:prstGeom prst="rect">
                <a:avLst/>
              </a:prstGeom>
              <a:noFill/>
            </p:spPr>
            <p:txBody>
              <a:bodyPr wrap="square" rtlCol="0">
                <a:spAutoFit/>
              </a:bodyPr>
              <a:lstStyle/>
              <a:p>
                <a:r>
                  <a:rPr lang="en-NZ" sz="1800" dirty="0" smtClean="0">
                    <a:solidFill>
                      <a:schemeClr val="bg1"/>
                    </a:solidFill>
                    <a:latin typeface="+mn-lt"/>
                  </a:rPr>
                  <a:t>And collate into LDS using group indices</a:t>
                </a:r>
              </a:p>
              <a:p>
                <a:r>
                  <a:rPr lang="en-NZ" sz="1800" dirty="0" smtClean="0">
                    <a:solidFill>
                      <a:schemeClr val="bg1">
                        <a:lumMod val="65000"/>
                      </a:schemeClr>
                    </a:solidFill>
                    <a:latin typeface="+mn-lt"/>
                  </a:rPr>
                  <a:t>(here one batch of four visible instances)</a:t>
                </a:r>
              </a:p>
            </p:txBody>
          </p:sp>
          <p:sp>
            <p:nvSpPr>
              <p:cNvPr id="171" name="TextBox 170"/>
              <p:cNvSpPr txBox="1"/>
              <p:nvPr/>
            </p:nvSpPr>
            <p:spPr>
              <a:xfrm>
                <a:off x="3582244" y="4551386"/>
                <a:ext cx="1620201" cy="276999"/>
              </a:xfrm>
              <a:prstGeom prst="rect">
                <a:avLst/>
              </a:prstGeom>
              <a:noFill/>
            </p:spPr>
            <p:txBody>
              <a:bodyPr wrap="square" rtlCol="0">
                <a:spAutoFit/>
              </a:bodyPr>
              <a:lstStyle/>
              <a:p>
                <a:pPr algn="r"/>
                <a:r>
                  <a:rPr lang="en-NZ" sz="1200" dirty="0" smtClean="0">
                    <a:solidFill>
                      <a:schemeClr val="bg1"/>
                    </a:solidFill>
                    <a:latin typeface="+mn-lt"/>
                  </a:rPr>
                  <a:t>LDS atomics</a:t>
                </a:r>
                <a:endParaRPr lang="en-NZ" sz="1800" dirty="0">
                  <a:solidFill>
                    <a:schemeClr val="bg1"/>
                  </a:solidFill>
                  <a:latin typeface="+mn-lt"/>
                </a:endParaRPr>
              </a:p>
            </p:txBody>
          </p:sp>
          <p:sp>
            <p:nvSpPr>
              <p:cNvPr id="241" name="Oval 240"/>
              <p:cNvSpPr/>
              <p:nvPr/>
            </p:nvSpPr>
            <p:spPr>
              <a:xfrm>
                <a:off x="5022423" y="4873170"/>
                <a:ext cx="352693" cy="359973"/>
              </a:xfrm>
              <a:prstGeom prst="ellipse">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4</a:t>
                </a:r>
                <a:endParaRPr lang="en-NZ" b="1" dirty="0"/>
              </a:p>
            </p:txBody>
          </p:sp>
          <p:sp>
            <p:nvSpPr>
              <p:cNvPr id="242" name="Oval 241"/>
              <p:cNvSpPr/>
              <p:nvPr/>
            </p:nvSpPr>
            <p:spPr>
              <a:xfrm>
                <a:off x="5383519"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3" name="Oval 242"/>
              <p:cNvSpPr/>
              <p:nvPr/>
            </p:nvSpPr>
            <p:spPr>
              <a:xfrm>
                <a:off x="5744615"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4" name="Oval 243"/>
              <p:cNvSpPr/>
              <p:nvPr/>
            </p:nvSpPr>
            <p:spPr>
              <a:xfrm>
                <a:off x="6105711"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6" name="Oval 245"/>
              <p:cNvSpPr/>
              <p:nvPr/>
            </p:nvSpPr>
            <p:spPr>
              <a:xfrm>
                <a:off x="6466807"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7" name="Oval 246"/>
              <p:cNvSpPr/>
              <p:nvPr/>
            </p:nvSpPr>
            <p:spPr>
              <a:xfrm>
                <a:off x="6827903"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8" name="Oval 247"/>
              <p:cNvSpPr/>
              <p:nvPr/>
            </p:nvSpPr>
            <p:spPr>
              <a:xfrm>
                <a:off x="7550094"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9" name="Oval 248"/>
              <p:cNvSpPr/>
              <p:nvPr/>
            </p:nvSpPr>
            <p:spPr>
              <a:xfrm>
                <a:off x="7188999"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54" name="Oval 253"/>
              <p:cNvSpPr/>
              <p:nvPr/>
            </p:nvSpPr>
            <p:spPr>
              <a:xfrm>
                <a:off x="5742514" y="4879193"/>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grpSp>
        <p:sp>
          <p:nvSpPr>
            <p:cNvPr id="263" name="TextBox 262"/>
            <p:cNvSpPr txBox="1"/>
            <p:nvPr/>
          </p:nvSpPr>
          <p:spPr>
            <a:xfrm>
              <a:off x="7927071" y="4863646"/>
              <a:ext cx="1784509" cy="369332"/>
            </a:xfrm>
            <a:prstGeom prst="rect">
              <a:avLst/>
            </a:prstGeom>
            <a:noFill/>
          </p:spPr>
          <p:txBody>
            <a:bodyPr wrap="square" rtlCol="0">
              <a:spAutoFit/>
            </a:bodyPr>
            <a:lstStyle/>
            <a:p>
              <a:r>
                <a:rPr lang="en-NZ" sz="1800" dirty="0" smtClean="0">
                  <a:solidFill>
                    <a:schemeClr val="bg1"/>
                  </a:solidFill>
                  <a:latin typeface="+mn-lt"/>
                </a:rPr>
                <a:t>LDS array</a:t>
              </a:r>
              <a:endParaRPr lang="en-NZ" sz="1800" dirty="0">
                <a:solidFill>
                  <a:schemeClr val="bg1"/>
                </a:solidFill>
                <a:latin typeface="+mn-lt"/>
              </a:endParaRPr>
            </a:p>
          </p:txBody>
        </p:sp>
      </p:grpSp>
      <p:grpSp>
        <p:nvGrpSpPr>
          <p:cNvPr id="103" name="Group 102"/>
          <p:cNvGrpSpPr/>
          <p:nvPr/>
        </p:nvGrpSpPr>
        <p:grpSpPr>
          <a:xfrm>
            <a:off x="334486" y="1269524"/>
            <a:ext cx="360045" cy="4688180"/>
            <a:chOff x="334486" y="1269524"/>
            <a:chExt cx="360045" cy="4688180"/>
          </a:xfrm>
        </p:grpSpPr>
        <p:cxnSp>
          <p:nvCxnSpPr>
            <p:cNvPr id="104" name="Straight Arrow Connector 103"/>
            <p:cNvCxnSpPr/>
            <p:nvPr/>
          </p:nvCxnSpPr>
          <p:spPr>
            <a:xfrm>
              <a:off x="694531" y="1269524"/>
              <a:ext cx="0" cy="4688180"/>
            </a:xfrm>
            <a:prstGeom prst="straightConnector1">
              <a:avLst/>
            </a:prstGeom>
            <a:ln w="381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05" name="TextBox 104"/>
            <p:cNvSpPr txBox="1"/>
            <p:nvPr/>
          </p:nvSpPr>
          <p:spPr>
            <a:xfrm rot="5400000">
              <a:off x="143718" y="3440472"/>
              <a:ext cx="720090" cy="338554"/>
            </a:xfrm>
            <a:prstGeom prst="rect">
              <a:avLst/>
            </a:prstGeom>
            <a:noFill/>
          </p:spPr>
          <p:txBody>
            <a:bodyPr wrap="square" rtlCol="0">
              <a:spAutoFit/>
            </a:bodyPr>
            <a:lstStyle/>
            <a:p>
              <a:pPr algn="ctr"/>
              <a:r>
                <a:rPr lang="en-NZ" sz="1600" dirty="0" smtClean="0">
                  <a:solidFill>
                    <a:schemeClr val="bg1"/>
                  </a:solidFill>
                  <a:latin typeface="+mj-lt"/>
                </a:rPr>
                <a:t>Time</a:t>
              </a:r>
              <a:endParaRPr lang="en-NZ" dirty="0">
                <a:solidFill>
                  <a:schemeClr val="bg1"/>
                </a:solidFill>
                <a:latin typeface="+mj-lt"/>
              </a:endParaRPr>
            </a:p>
          </p:txBody>
        </p:sp>
      </p:grpSp>
      <p:cxnSp>
        <p:nvCxnSpPr>
          <p:cNvPr id="142" name="Straight Arrow Connector 141"/>
          <p:cNvCxnSpPr/>
          <p:nvPr/>
        </p:nvCxnSpPr>
        <p:spPr>
          <a:xfrm flipH="1" flipV="1">
            <a:off x="5029777" y="1814235"/>
            <a:ext cx="892762" cy="1748"/>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43" name="Straight Arrow Connector 142"/>
          <p:cNvCxnSpPr/>
          <p:nvPr/>
        </p:nvCxnSpPr>
        <p:spPr>
          <a:xfrm>
            <a:off x="7002675" y="1814235"/>
            <a:ext cx="912115" cy="0"/>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5358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Batches</a:t>
            </a:r>
            <a:r>
              <a:rPr lang="en-NZ" dirty="0" smtClean="0"/>
              <a:t> of one</a:t>
            </a:r>
            <a:endParaRPr lang="en-NZ" dirty="0"/>
          </a:p>
        </p:txBody>
      </p:sp>
      <p:grpSp>
        <p:nvGrpSpPr>
          <p:cNvPr id="197" name="Group 196"/>
          <p:cNvGrpSpPr/>
          <p:nvPr/>
        </p:nvGrpSpPr>
        <p:grpSpPr>
          <a:xfrm>
            <a:off x="907675" y="1865053"/>
            <a:ext cx="6995108" cy="646331"/>
            <a:chOff x="907675" y="1865053"/>
            <a:chExt cx="6995108" cy="646331"/>
          </a:xfrm>
        </p:grpSpPr>
        <p:sp>
          <p:nvSpPr>
            <p:cNvPr id="5" name="Rectangle 4"/>
            <p:cNvSpPr/>
            <p:nvPr/>
          </p:nvSpPr>
          <p:spPr>
            <a:xfrm>
              <a:off x="5022424" y="2008135"/>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6" name="Rectangle 5"/>
            <p:cNvSpPr/>
            <p:nvPr/>
          </p:nvSpPr>
          <p:spPr>
            <a:xfrm>
              <a:off x="5382469" y="2008136"/>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7" name="Rectangle 6"/>
            <p:cNvSpPr/>
            <p:nvPr/>
          </p:nvSpPr>
          <p:spPr>
            <a:xfrm>
              <a:off x="5742514" y="2008135"/>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0" name="Rectangle 9"/>
            <p:cNvSpPr/>
            <p:nvPr/>
          </p:nvSpPr>
          <p:spPr>
            <a:xfrm>
              <a:off x="6102557" y="2008197"/>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1" name="Rectangle 10"/>
            <p:cNvSpPr/>
            <p:nvPr/>
          </p:nvSpPr>
          <p:spPr>
            <a:xfrm>
              <a:off x="6462602" y="2008196"/>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2" name="Rectangle 11"/>
            <p:cNvSpPr/>
            <p:nvPr/>
          </p:nvSpPr>
          <p:spPr>
            <a:xfrm>
              <a:off x="6822647" y="2008197"/>
              <a:ext cx="360045" cy="360045"/>
            </a:xfrm>
            <a:prstGeom prst="rect">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8" name="Rectangle 17"/>
            <p:cNvSpPr/>
            <p:nvPr/>
          </p:nvSpPr>
          <p:spPr>
            <a:xfrm>
              <a:off x="7182693" y="2008197"/>
              <a:ext cx="360045" cy="360045"/>
            </a:xfrm>
            <a:prstGeom prst="rect">
              <a:avLst/>
            </a:prstGeom>
            <a:solidFill>
              <a:srgbClr val="FFC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9" name="Rectangle 18"/>
            <p:cNvSpPr/>
            <p:nvPr/>
          </p:nvSpPr>
          <p:spPr>
            <a:xfrm>
              <a:off x="7542738" y="2008196"/>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36" name="TextBox 35"/>
            <p:cNvSpPr txBox="1"/>
            <p:nvPr/>
          </p:nvSpPr>
          <p:spPr>
            <a:xfrm>
              <a:off x="907675" y="1865053"/>
              <a:ext cx="4114750" cy="646331"/>
            </a:xfrm>
            <a:prstGeom prst="rect">
              <a:avLst/>
            </a:prstGeom>
            <a:noFill/>
          </p:spPr>
          <p:txBody>
            <a:bodyPr wrap="square" rtlCol="0">
              <a:spAutoFit/>
            </a:bodyPr>
            <a:lstStyle/>
            <a:p>
              <a:r>
                <a:rPr lang="en-NZ" sz="1800" dirty="0" smtClean="0">
                  <a:solidFill>
                    <a:schemeClr val="bg1"/>
                  </a:solidFill>
                  <a:latin typeface="+mn-lt"/>
                </a:rPr>
                <a:t>Group end bit from CPU</a:t>
              </a:r>
            </a:p>
            <a:p>
              <a:r>
                <a:rPr lang="en-NZ" sz="1800" dirty="0" smtClean="0">
                  <a:solidFill>
                    <a:schemeClr val="bg1">
                      <a:lumMod val="65000"/>
                    </a:schemeClr>
                  </a:solidFill>
                  <a:latin typeface="+mn-lt"/>
                </a:rPr>
                <a:t>(here eight groups of one setup each)</a:t>
              </a:r>
              <a:endParaRPr lang="en-NZ" sz="1800" dirty="0">
                <a:solidFill>
                  <a:schemeClr val="bg1">
                    <a:lumMod val="65000"/>
                  </a:schemeClr>
                </a:solidFill>
                <a:latin typeface="+mn-lt"/>
              </a:endParaRPr>
            </a:p>
          </p:txBody>
        </p:sp>
      </p:grpSp>
      <p:grpSp>
        <p:nvGrpSpPr>
          <p:cNvPr id="198" name="Group 197"/>
          <p:cNvGrpSpPr/>
          <p:nvPr/>
        </p:nvGrpSpPr>
        <p:grpSpPr>
          <a:xfrm>
            <a:off x="907675" y="2728163"/>
            <a:ext cx="6995111" cy="369333"/>
            <a:chOff x="907675" y="2728163"/>
            <a:chExt cx="6995111" cy="369333"/>
          </a:xfrm>
        </p:grpSpPr>
        <p:sp>
          <p:nvSpPr>
            <p:cNvPr id="20" name="Rectangle 19"/>
            <p:cNvSpPr/>
            <p:nvPr/>
          </p:nvSpPr>
          <p:spPr>
            <a:xfrm>
              <a:off x="5022425" y="2728164"/>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0</a:t>
              </a:r>
              <a:endParaRPr lang="en-NZ" sz="2400" b="1" dirty="0"/>
            </a:p>
          </p:txBody>
        </p:sp>
        <p:sp>
          <p:nvSpPr>
            <p:cNvPr id="21" name="Rectangle 20"/>
            <p:cNvSpPr/>
            <p:nvPr/>
          </p:nvSpPr>
          <p:spPr>
            <a:xfrm>
              <a:off x="5382470" y="2728163"/>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25" name="Rectangle 24"/>
            <p:cNvSpPr/>
            <p:nvPr/>
          </p:nvSpPr>
          <p:spPr>
            <a:xfrm>
              <a:off x="5742516" y="2728163"/>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2</a:t>
              </a:r>
            </a:p>
          </p:txBody>
        </p:sp>
        <p:sp>
          <p:nvSpPr>
            <p:cNvPr id="26" name="Rectangle 25"/>
            <p:cNvSpPr/>
            <p:nvPr/>
          </p:nvSpPr>
          <p:spPr>
            <a:xfrm>
              <a:off x="6102561" y="2728164"/>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3</a:t>
              </a:r>
            </a:p>
          </p:txBody>
        </p:sp>
        <p:sp>
          <p:nvSpPr>
            <p:cNvPr id="27" name="Rectangle 26"/>
            <p:cNvSpPr/>
            <p:nvPr/>
          </p:nvSpPr>
          <p:spPr>
            <a:xfrm>
              <a:off x="6462606" y="2728163"/>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4</a:t>
              </a:r>
            </a:p>
          </p:txBody>
        </p:sp>
        <p:sp>
          <p:nvSpPr>
            <p:cNvPr id="28" name="Rectangle 27"/>
            <p:cNvSpPr/>
            <p:nvPr/>
          </p:nvSpPr>
          <p:spPr>
            <a:xfrm>
              <a:off x="6822651" y="2728164"/>
              <a:ext cx="360045" cy="360045"/>
            </a:xfrm>
            <a:prstGeom prst="rect">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5</a:t>
              </a:r>
              <a:endParaRPr lang="en-NZ" sz="2400" b="1" dirty="0"/>
            </a:p>
          </p:txBody>
        </p:sp>
        <p:sp>
          <p:nvSpPr>
            <p:cNvPr id="29" name="Rectangle 28"/>
            <p:cNvSpPr/>
            <p:nvPr/>
          </p:nvSpPr>
          <p:spPr>
            <a:xfrm>
              <a:off x="7182696" y="2728163"/>
              <a:ext cx="360045" cy="360045"/>
            </a:xfrm>
            <a:prstGeom prst="rect">
              <a:avLst/>
            </a:prstGeom>
            <a:solidFill>
              <a:srgbClr val="FFC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6</a:t>
              </a:r>
            </a:p>
          </p:txBody>
        </p:sp>
        <p:sp>
          <p:nvSpPr>
            <p:cNvPr id="30" name="Rectangle 29"/>
            <p:cNvSpPr/>
            <p:nvPr/>
          </p:nvSpPr>
          <p:spPr>
            <a:xfrm>
              <a:off x="7542741" y="2728164"/>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7</a:t>
              </a:r>
            </a:p>
          </p:txBody>
        </p:sp>
        <p:sp>
          <p:nvSpPr>
            <p:cNvPr id="53" name="TextBox 52"/>
            <p:cNvSpPr txBox="1"/>
            <p:nvPr/>
          </p:nvSpPr>
          <p:spPr>
            <a:xfrm>
              <a:off x="907675" y="2728164"/>
              <a:ext cx="4114750" cy="369332"/>
            </a:xfrm>
            <a:prstGeom prst="rect">
              <a:avLst/>
            </a:prstGeom>
            <a:noFill/>
          </p:spPr>
          <p:txBody>
            <a:bodyPr wrap="square" rtlCol="0">
              <a:spAutoFit/>
            </a:bodyPr>
            <a:lstStyle/>
            <a:p>
              <a:r>
                <a:rPr lang="en-NZ" sz="1800" dirty="0" smtClean="0">
                  <a:solidFill>
                    <a:schemeClr val="bg1"/>
                  </a:solidFill>
                  <a:latin typeface="+mn-lt"/>
                </a:rPr>
                <a:t>Group index (prefix sum over end bits)</a:t>
              </a:r>
              <a:endParaRPr lang="en-NZ" sz="1800" dirty="0">
                <a:solidFill>
                  <a:schemeClr val="bg1"/>
                </a:solidFill>
                <a:latin typeface="+mn-lt"/>
              </a:endParaRPr>
            </a:p>
          </p:txBody>
        </p:sp>
      </p:grpSp>
      <p:grpSp>
        <p:nvGrpSpPr>
          <p:cNvPr id="258" name="Group 257"/>
          <p:cNvGrpSpPr/>
          <p:nvPr/>
        </p:nvGrpSpPr>
        <p:grpSpPr>
          <a:xfrm>
            <a:off x="907675" y="3793549"/>
            <a:ext cx="10584429" cy="729313"/>
            <a:chOff x="907675" y="3793549"/>
            <a:chExt cx="10584429" cy="729313"/>
          </a:xfrm>
        </p:grpSpPr>
        <p:grpSp>
          <p:nvGrpSpPr>
            <p:cNvPr id="257" name="Group 256"/>
            <p:cNvGrpSpPr/>
            <p:nvPr/>
          </p:nvGrpSpPr>
          <p:grpSpPr>
            <a:xfrm>
              <a:off x="907675" y="3793549"/>
              <a:ext cx="9511714" cy="725604"/>
              <a:chOff x="907675" y="3793549"/>
              <a:chExt cx="9511714" cy="725604"/>
            </a:xfrm>
          </p:grpSpPr>
          <p:sp>
            <p:nvSpPr>
              <p:cNvPr id="54" name="Rectangle 53"/>
              <p:cNvSpPr/>
              <p:nvPr/>
            </p:nvSpPr>
            <p:spPr>
              <a:xfrm>
                <a:off x="5022423" y="414982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57" name="Rectangle 56"/>
              <p:cNvSpPr/>
              <p:nvPr/>
            </p:nvSpPr>
            <p:spPr>
              <a:xfrm>
                <a:off x="5742514" y="4149821"/>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58" name="Rectangle 57"/>
              <p:cNvSpPr/>
              <p:nvPr/>
            </p:nvSpPr>
            <p:spPr>
              <a:xfrm>
                <a:off x="6102559" y="414982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2" name="Rectangle 61"/>
              <p:cNvSpPr/>
              <p:nvPr/>
            </p:nvSpPr>
            <p:spPr>
              <a:xfrm>
                <a:off x="6822650" y="414982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3" name="Rectangle 62"/>
              <p:cNvSpPr/>
              <p:nvPr/>
            </p:nvSpPr>
            <p:spPr>
              <a:xfrm>
                <a:off x="7182695" y="414981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64" name="Rectangle 63"/>
              <p:cNvSpPr/>
              <p:nvPr/>
            </p:nvSpPr>
            <p:spPr>
              <a:xfrm>
                <a:off x="7542740" y="4149820"/>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71" name="Rectangle 70"/>
              <p:cNvSpPr/>
              <p:nvPr/>
            </p:nvSpPr>
            <p:spPr>
              <a:xfrm>
                <a:off x="5382469" y="4149821"/>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B</a:t>
                </a:r>
              </a:p>
            </p:txBody>
          </p:sp>
          <p:sp>
            <p:nvSpPr>
              <p:cNvPr id="72" name="TextBox 71"/>
              <p:cNvSpPr txBox="1"/>
              <p:nvPr/>
            </p:nvSpPr>
            <p:spPr>
              <a:xfrm>
                <a:off x="907675" y="4149821"/>
                <a:ext cx="4114750" cy="369332"/>
              </a:xfrm>
              <a:prstGeom prst="rect">
                <a:avLst/>
              </a:prstGeom>
              <a:noFill/>
            </p:spPr>
            <p:txBody>
              <a:bodyPr wrap="square" rtlCol="0">
                <a:spAutoFit/>
              </a:bodyPr>
              <a:lstStyle/>
              <a:p>
                <a:r>
                  <a:rPr lang="en-NZ" sz="1800" dirty="0" smtClean="0">
                    <a:solidFill>
                      <a:schemeClr val="bg1"/>
                    </a:solidFill>
                    <a:latin typeface="+mn-lt"/>
                  </a:rPr>
                  <a:t>Active threads append their instances</a:t>
                </a:r>
                <a:endParaRPr lang="en-NZ" sz="1800" dirty="0">
                  <a:solidFill>
                    <a:schemeClr val="bg1"/>
                  </a:solidFill>
                  <a:latin typeface="+mn-lt"/>
                </a:endParaRPr>
              </a:p>
            </p:txBody>
          </p:sp>
          <p:sp>
            <p:nvSpPr>
              <p:cNvPr id="97" name="Rectangle 96"/>
              <p:cNvSpPr/>
              <p:nvPr/>
            </p:nvSpPr>
            <p:spPr>
              <a:xfrm>
                <a:off x="6462605" y="4149817"/>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cxnSp>
            <p:nvCxnSpPr>
              <p:cNvPr id="110" name="Straight Arrow Connector 109"/>
              <p:cNvCxnSpPr/>
              <p:nvPr/>
            </p:nvCxnSpPr>
            <p:spPr>
              <a:xfrm>
                <a:off x="7902784" y="4329844"/>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37" name="Rectangle 136"/>
              <p:cNvSpPr/>
              <p:nvPr/>
            </p:nvSpPr>
            <p:spPr>
              <a:xfrm>
                <a:off x="9699300" y="4153536"/>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sp>
            <p:nvSpPr>
              <p:cNvPr id="138" name="Rectangle 137"/>
              <p:cNvSpPr/>
              <p:nvPr/>
            </p:nvSpPr>
            <p:spPr>
              <a:xfrm>
                <a:off x="10059344" y="4153529"/>
                <a:ext cx="360045" cy="360045"/>
              </a:xfrm>
              <a:prstGeom prst="rect">
                <a:avLst/>
              </a:prstGeom>
              <a:solidFill>
                <a:schemeClr val="accent1">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H</a:t>
                </a:r>
              </a:p>
            </p:txBody>
          </p:sp>
          <p:sp>
            <p:nvSpPr>
              <p:cNvPr id="139" name="Rectangle 138"/>
              <p:cNvSpPr/>
              <p:nvPr/>
            </p:nvSpPr>
            <p:spPr>
              <a:xfrm>
                <a:off x="8979210" y="4153531"/>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40" name="Rectangle 139"/>
              <p:cNvSpPr/>
              <p:nvPr/>
            </p:nvSpPr>
            <p:spPr>
              <a:xfrm>
                <a:off x="9339254" y="4153530"/>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73" name="TextBox 172"/>
              <p:cNvSpPr txBox="1"/>
              <p:nvPr/>
            </p:nvSpPr>
            <p:spPr>
              <a:xfrm>
                <a:off x="8611811" y="3793549"/>
                <a:ext cx="1784509" cy="369332"/>
              </a:xfrm>
              <a:prstGeom prst="rect">
                <a:avLst/>
              </a:prstGeom>
              <a:noFill/>
            </p:spPr>
            <p:txBody>
              <a:bodyPr wrap="square" rtlCol="0">
                <a:spAutoFit/>
              </a:bodyPr>
              <a:lstStyle/>
              <a:p>
                <a:r>
                  <a:rPr lang="en-NZ" sz="1800" dirty="0" smtClean="0">
                    <a:solidFill>
                      <a:schemeClr val="bg1"/>
                    </a:solidFill>
                    <a:latin typeface="+mn-lt"/>
                  </a:rPr>
                  <a:t>Instance buffer</a:t>
                </a:r>
                <a:endParaRPr lang="en-NZ" sz="1800" dirty="0">
                  <a:solidFill>
                    <a:schemeClr val="bg1"/>
                  </a:solidFill>
                  <a:latin typeface="+mn-lt"/>
                </a:endParaRPr>
              </a:p>
            </p:txBody>
          </p:sp>
        </p:grpSp>
        <p:sp>
          <p:nvSpPr>
            <p:cNvPr id="228" name="Snip Same Side Corner Rectangle 227"/>
            <p:cNvSpPr/>
            <p:nvPr/>
          </p:nvSpPr>
          <p:spPr>
            <a:xfrm rot="16200000">
              <a:off x="8609021" y="4156384"/>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29" name="Snip Same Side Corner Rectangle 228"/>
            <p:cNvSpPr/>
            <p:nvPr/>
          </p:nvSpPr>
          <p:spPr>
            <a:xfrm rot="5400000">
              <a:off x="10765580" y="3794051"/>
              <a:ext cx="372980" cy="108006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grpSp>
        <p:nvGrpSpPr>
          <p:cNvPr id="199" name="Group 198"/>
          <p:cNvGrpSpPr/>
          <p:nvPr/>
        </p:nvGrpSpPr>
        <p:grpSpPr>
          <a:xfrm>
            <a:off x="907675" y="3420440"/>
            <a:ext cx="6995112" cy="369337"/>
            <a:chOff x="907675" y="3420440"/>
            <a:chExt cx="6995112" cy="369337"/>
          </a:xfrm>
        </p:grpSpPr>
        <p:sp>
          <p:nvSpPr>
            <p:cNvPr id="70" name="TextBox 69"/>
            <p:cNvSpPr txBox="1"/>
            <p:nvPr/>
          </p:nvSpPr>
          <p:spPr>
            <a:xfrm>
              <a:off x="907675" y="3420440"/>
              <a:ext cx="4114750" cy="369332"/>
            </a:xfrm>
            <a:prstGeom prst="rect">
              <a:avLst/>
            </a:prstGeom>
            <a:noFill/>
          </p:spPr>
          <p:txBody>
            <a:bodyPr wrap="square" rtlCol="0">
              <a:spAutoFit/>
            </a:bodyPr>
            <a:lstStyle/>
            <a:p>
              <a:r>
                <a:rPr lang="en-NZ" sz="1800" dirty="0" smtClean="0">
                  <a:solidFill>
                    <a:schemeClr val="bg1"/>
                  </a:solidFill>
                  <a:latin typeface="+mn-lt"/>
                </a:rPr>
                <a:t>Do visibility tests, active threads are visible</a:t>
              </a:r>
              <a:endParaRPr lang="en-NZ" sz="1800" dirty="0">
                <a:solidFill>
                  <a:schemeClr val="bg1"/>
                </a:solidFill>
                <a:latin typeface="+mn-lt"/>
              </a:endParaRPr>
            </a:p>
          </p:txBody>
        </p:sp>
        <p:sp>
          <p:nvSpPr>
            <p:cNvPr id="111" name="Rectangle 110"/>
            <p:cNvSpPr/>
            <p:nvPr/>
          </p:nvSpPr>
          <p:spPr>
            <a:xfrm>
              <a:off x="5022425" y="342973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2" name="Rectangle 111"/>
            <p:cNvSpPr/>
            <p:nvPr/>
          </p:nvSpPr>
          <p:spPr>
            <a:xfrm>
              <a:off x="5742516" y="3429731"/>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C</a:t>
              </a:r>
            </a:p>
          </p:txBody>
        </p:sp>
        <p:sp>
          <p:nvSpPr>
            <p:cNvPr id="113" name="Rectangle 112"/>
            <p:cNvSpPr/>
            <p:nvPr/>
          </p:nvSpPr>
          <p:spPr>
            <a:xfrm>
              <a:off x="6102561" y="342973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4" name="Rectangle 113"/>
            <p:cNvSpPr/>
            <p:nvPr/>
          </p:nvSpPr>
          <p:spPr>
            <a:xfrm>
              <a:off x="6822652" y="342973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5" name="Rectangle 114"/>
            <p:cNvSpPr/>
            <p:nvPr/>
          </p:nvSpPr>
          <p:spPr>
            <a:xfrm>
              <a:off x="7182697" y="342972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16" name="Rectangle 115"/>
            <p:cNvSpPr/>
            <p:nvPr/>
          </p:nvSpPr>
          <p:spPr>
            <a:xfrm>
              <a:off x="7542742" y="3429730"/>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17" name="Rectangle 116"/>
            <p:cNvSpPr/>
            <p:nvPr/>
          </p:nvSpPr>
          <p:spPr>
            <a:xfrm>
              <a:off x="5382471" y="3429731"/>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18" name="Rectangle 117"/>
            <p:cNvSpPr/>
            <p:nvPr/>
          </p:nvSpPr>
          <p:spPr>
            <a:xfrm>
              <a:off x="6462607" y="3429727"/>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E</a:t>
              </a:r>
            </a:p>
          </p:txBody>
        </p:sp>
      </p:grpSp>
      <p:grpSp>
        <p:nvGrpSpPr>
          <p:cNvPr id="264" name="Group 263"/>
          <p:cNvGrpSpPr/>
          <p:nvPr/>
        </p:nvGrpSpPr>
        <p:grpSpPr>
          <a:xfrm>
            <a:off x="915027" y="1140373"/>
            <a:ext cx="6987760" cy="867762"/>
            <a:chOff x="915027" y="1140373"/>
            <a:chExt cx="6987760" cy="867762"/>
          </a:xfrm>
        </p:grpSpPr>
        <p:grpSp>
          <p:nvGrpSpPr>
            <p:cNvPr id="196" name="Group 195"/>
            <p:cNvGrpSpPr/>
            <p:nvPr/>
          </p:nvGrpSpPr>
          <p:grpSpPr>
            <a:xfrm>
              <a:off x="915027" y="1140373"/>
              <a:ext cx="6987756" cy="646331"/>
              <a:chOff x="915027" y="1140373"/>
              <a:chExt cx="6987756" cy="646331"/>
            </a:xfrm>
          </p:grpSpPr>
          <p:sp>
            <p:nvSpPr>
              <p:cNvPr id="187" name="Rectangle 186"/>
              <p:cNvSpPr/>
              <p:nvPr/>
            </p:nvSpPr>
            <p:spPr>
              <a:xfrm>
                <a:off x="5022424" y="1278811"/>
                <a:ext cx="360045" cy="360045"/>
              </a:xfrm>
              <a:prstGeom prst="rect">
                <a:avLst/>
              </a:prstGeom>
              <a:solidFill>
                <a:schemeClr val="accent2">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A</a:t>
                </a:r>
                <a:endParaRPr lang="en-NZ" sz="2400" b="1" dirty="0"/>
              </a:p>
            </p:txBody>
          </p:sp>
          <p:sp>
            <p:nvSpPr>
              <p:cNvPr id="188" name="Rectangle 187"/>
              <p:cNvSpPr/>
              <p:nvPr/>
            </p:nvSpPr>
            <p:spPr>
              <a:xfrm>
                <a:off x="5382469" y="1278812"/>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B</a:t>
                </a:r>
                <a:endParaRPr lang="en-NZ" sz="2400" b="1" dirty="0"/>
              </a:p>
            </p:txBody>
          </p:sp>
          <p:sp>
            <p:nvSpPr>
              <p:cNvPr id="189" name="Rectangle 188"/>
              <p:cNvSpPr/>
              <p:nvPr/>
            </p:nvSpPr>
            <p:spPr>
              <a:xfrm>
                <a:off x="5742514" y="1278811"/>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C</a:t>
                </a:r>
                <a:endParaRPr lang="en-NZ" sz="2400" b="1" dirty="0"/>
              </a:p>
            </p:txBody>
          </p:sp>
          <p:sp>
            <p:nvSpPr>
              <p:cNvPr id="190" name="Rectangle 189"/>
              <p:cNvSpPr/>
              <p:nvPr/>
            </p:nvSpPr>
            <p:spPr>
              <a:xfrm>
                <a:off x="6102557" y="1278873"/>
                <a:ext cx="360045" cy="360045"/>
              </a:xfrm>
              <a:prstGeom prst="rect">
                <a:avLst/>
              </a:prstGeom>
              <a:solidFill>
                <a:srgbClr val="4F81BD"/>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D</a:t>
                </a:r>
                <a:endParaRPr lang="en-NZ" sz="2400" b="1" dirty="0"/>
              </a:p>
            </p:txBody>
          </p:sp>
          <p:sp>
            <p:nvSpPr>
              <p:cNvPr id="191" name="Rectangle 190"/>
              <p:cNvSpPr/>
              <p:nvPr/>
            </p:nvSpPr>
            <p:spPr>
              <a:xfrm>
                <a:off x="6462602" y="1278872"/>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E</a:t>
                </a:r>
                <a:endParaRPr lang="en-NZ" sz="2400" b="1" dirty="0"/>
              </a:p>
            </p:txBody>
          </p:sp>
          <p:sp>
            <p:nvSpPr>
              <p:cNvPr id="192" name="Rectangle 191"/>
              <p:cNvSpPr/>
              <p:nvPr/>
            </p:nvSpPr>
            <p:spPr>
              <a:xfrm>
                <a:off x="6822647" y="1278873"/>
                <a:ext cx="360045" cy="360045"/>
              </a:xfrm>
              <a:prstGeom prst="rect">
                <a:avLst/>
              </a:prstGeom>
              <a:solidFill>
                <a:srgbClr val="FF0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F</a:t>
                </a:r>
                <a:endParaRPr lang="en-NZ" sz="2400" b="1" dirty="0"/>
              </a:p>
            </p:txBody>
          </p:sp>
          <p:sp>
            <p:nvSpPr>
              <p:cNvPr id="193" name="Rectangle 192"/>
              <p:cNvSpPr/>
              <p:nvPr/>
            </p:nvSpPr>
            <p:spPr>
              <a:xfrm>
                <a:off x="7182693" y="1278873"/>
                <a:ext cx="360045" cy="360045"/>
              </a:xfrm>
              <a:prstGeom prst="rect">
                <a:avLst/>
              </a:prstGeom>
              <a:solidFill>
                <a:srgbClr val="FFC00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G</a:t>
                </a:r>
                <a:endParaRPr lang="en-NZ" sz="2400" b="1" dirty="0"/>
              </a:p>
            </p:txBody>
          </p:sp>
          <p:sp>
            <p:nvSpPr>
              <p:cNvPr id="194" name="Rectangle 193"/>
              <p:cNvSpPr/>
              <p:nvPr/>
            </p:nvSpPr>
            <p:spPr>
              <a:xfrm>
                <a:off x="7542738" y="1278872"/>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H</a:t>
                </a:r>
                <a:endParaRPr lang="en-NZ" sz="2400" b="1" dirty="0"/>
              </a:p>
            </p:txBody>
          </p:sp>
          <p:sp>
            <p:nvSpPr>
              <p:cNvPr id="195" name="TextBox 194"/>
              <p:cNvSpPr txBox="1"/>
              <p:nvPr/>
            </p:nvSpPr>
            <p:spPr>
              <a:xfrm>
                <a:off x="915027" y="1140373"/>
                <a:ext cx="4114750" cy="646331"/>
              </a:xfrm>
              <a:prstGeom prst="rect">
                <a:avLst/>
              </a:prstGeom>
              <a:noFill/>
            </p:spPr>
            <p:txBody>
              <a:bodyPr wrap="square" rtlCol="0">
                <a:spAutoFit/>
              </a:bodyPr>
              <a:lstStyle/>
              <a:p>
                <a:r>
                  <a:rPr lang="en-NZ" sz="1800" dirty="0" err="1" smtClean="0">
                    <a:solidFill>
                      <a:schemeClr val="bg1"/>
                    </a:solidFill>
                    <a:latin typeface="+mn-lt"/>
                  </a:rPr>
                  <a:t>Wavefront</a:t>
                </a:r>
                <a:r>
                  <a:rPr lang="en-NZ" sz="1800" dirty="0" smtClean="0">
                    <a:solidFill>
                      <a:schemeClr val="bg1"/>
                    </a:solidFill>
                    <a:latin typeface="+mn-lt"/>
                  </a:rPr>
                  <a:t> sorted by </a:t>
                </a:r>
                <a:r>
                  <a:rPr lang="en-NZ" sz="1800" dirty="0" err="1" smtClean="0">
                    <a:solidFill>
                      <a:schemeClr val="bg1"/>
                    </a:solidFill>
                    <a:latin typeface="+mn-lt"/>
                  </a:rPr>
                  <a:t>DrawableSetup</a:t>
                </a:r>
                <a:endParaRPr lang="en-NZ" sz="1800" dirty="0" smtClean="0">
                  <a:solidFill>
                    <a:schemeClr val="bg1"/>
                  </a:solidFill>
                  <a:latin typeface="+mn-lt"/>
                </a:endParaRPr>
              </a:p>
              <a:p>
                <a:r>
                  <a:rPr lang="en-NZ" sz="1800" dirty="0" smtClean="0">
                    <a:solidFill>
                      <a:schemeClr val="bg1">
                        <a:lumMod val="65000"/>
                      </a:schemeClr>
                    </a:solidFill>
                    <a:latin typeface="+mn-lt"/>
                  </a:rPr>
                  <a:t>(here every thread has a unique setup)</a:t>
                </a:r>
                <a:endParaRPr lang="en-NZ" sz="1800" dirty="0">
                  <a:solidFill>
                    <a:schemeClr val="bg1">
                      <a:lumMod val="65000"/>
                    </a:schemeClr>
                  </a:solidFill>
                  <a:latin typeface="+mn-lt"/>
                </a:endParaRPr>
              </a:p>
            </p:txBody>
          </p:sp>
        </p:grpSp>
        <p:sp>
          <p:nvSpPr>
            <p:cNvPr id="262" name="TextBox 261"/>
            <p:cNvSpPr txBox="1"/>
            <p:nvPr/>
          </p:nvSpPr>
          <p:spPr>
            <a:xfrm>
              <a:off x="5029777" y="1638803"/>
              <a:ext cx="2873010" cy="369332"/>
            </a:xfrm>
            <a:prstGeom prst="rect">
              <a:avLst/>
            </a:prstGeom>
            <a:noFill/>
          </p:spPr>
          <p:txBody>
            <a:bodyPr wrap="square" rtlCol="0">
              <a:spAutoFit/>
            </a:bodyPr>
            <a:lstStyle/>
            <a:p>
              <a:pPr algn="ctr"/>
              <a:r>
                <a:rPr lang="en-NZ" sz="1800" dirty="0" smtClean="0">
                  <a:solidFill>
                    <a:schemeClr val="bg1"/>
                  </a:solidFill>
                  <a:latin typeface="+mn-lt"/>
                </a:rPr>
                <a:t>Threads</a:t>
              </a:r>
              <a:endParaRPr lang="en-NZ" sz="1800" dirty="0">
                <a:solidFill>
                  <a:schemeClr val="bg1"/>
                </a:solidFill>
                <a:latin typeface="+mn-lt"/>
              </a:endParaRPr>
            </a:p>
          </p:txBody>
        </p:sp>
      </p:grpSp>
      <p:grpSp>
        <p:nvGrpSpPr>
          <p:cNvPr id="265" name="Group 264"/>
          <p:cNvGrpSpPr/>
          <p:nvPr/>
        </p:nvGrpSpPr>
        <p:grpSpPr>
          <a:xfrm>
            <a:off x="907673" y="4509862"/>
            <a:ext cx="8803907" cy="872482"/>
            <a:chOff x="907673" y="4509862"/>
            <a:chExt cx="8803907" cy="872482"/>
          </a:xfrm>
        </p:grpSpPr>
        <p:grpSp>
          <p:nvGrpSpPr>
            <p:cNvPr id="259" name="Group 258"/>
            <p:cNvGrpSpPr/>
            <p:nvPr/>
          </p:nvGrpSpPr>
          <p:grpSpPr>
            <a:xfrm>
              <a:off x="907673" y="4509862"/>
              <a:ext cx="6995114" cy="872482"/>
              <a:chOff x="907673" y="4509862"/>
              <a:chExt cx="6995114" cy="872482"/>
            </a:xfrm>
          </p:grpSpPr>
          <p:cxnSp>
            <p:nvCxnSpPr>
              <p:cNvPr id="141" name="Straight Arrow Connector 140"/>
              <p:cNvCxnSpPr>
                <a:stCxn id="71" idx="2"/>
                <a:endCxn id="242" idx="0"/>
              </p:cNvCxnSpPr>
              <p:nvPr/>
            </p:nvCxnSpPr>
            <p:spPr>
              <a:xfrm flipH="1">
                <a:off x="5559866" y="4509866"/>
                <a:ext cx="2626" cy="363304"/>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4" name="Straight Arrow Connector 143"/>
              <p:cNvCxnSpPr>
                <a:stCxn id="57" idx="2"/>
                <a:endCxn id="243" idx="0"/>
              </p:cNvCxnSpPr>
              <p:nvPr/>
            </p:nvCxnSpPr>
            <p:spPr>
              <a:xfrm flipH="1">
                <a:off x="5920962" y="4509866"/>
                <a:ext cx="1575" cy="363304"/>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5" name="Straight Arrow Connector 144"/>
              <p:cNvCxnSpPr>
                <a:stCxn id="97" idx="2"/>
                <a:endCxn id="246" idx="0"/>
              </p:cNvCxnSpPr>
              <p:nvPr/>
            </p:nvCxnSpPr>
            <p:spPr>
              <a:xfrm>
                <a:off x="6642628" y="4509862"/>
                <a:ext cx="526" cy="363308"/>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47" name="Straight Arrow Connector 146"/>
              <p:cNvCxnSpPr>
                <a:stCxn id="64" idx="2"/>
                <a:endCxn id="248" idx="0"/>
              </p:cNvCxnSpPr>
              <p:nvPr/>
            </p:nvCxnSpPr>
            <p:spPr>
              <a:xfrm>
                <a:off x="7722763" y="4509865"/>
                <a:ext cx="3678" cy="363305"/>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126" name="TextBox 125"/>
              <p:cNvSpPr txBox="1"/>
              <p:nvPr/>
            </p:nvSpPr>
            <p:spPr>
              <a:xfrm>
                <a:off x="907673" y="4736013"/>
                <a:ext cx="4114750" cy="646331"/>
              </a:xfrm>
              <a:prstGeom prst="rect">
                <a:avLst/>
              </a:prstGeom>
              <a:noFill/>
            </p:spPr>
            <p:txBody>
              <a:bodyPr wrap="square" rtlCol="0">
                <a:spAutoFit/>
              </a:bodyPr>
              <a:lstStyle/>
              <a:p>
                <a:r>
                  <a:rPr lang="en-NZ" sz="1800" dirty="0" smtClean="0">
                    <a:solidFill>
                      <a:schemeClr val="bg1"/>
                    </a:solidFill>
                    <a:latin typeface="+mn-lt"/>
                  </a:rPr>
                  <a:t>And collate into LDS using group indices</a:t>
                </a:r>
              </a:p>
              <a:p>
                <a:r>
                  <a:rPr lang="en-NZ" sz="1800" dirty="0" smtClean="0">
                    <a:solidFill>
                      <a:schemeClr val="bg1">
                        <a:lumMod val="65000"/>
                      </a:schemeClr>
                    </a:solidFill>
                    <a:latin typeface="+mn-lt"/>
                  </a:rPr>
                  <a:t>(here four visible batches of one instance)</a:t>
                </a:r>
              </a:p>
            </p:txBody>
          </p:sp>
          <p:sp>
            <p:nvSpPr>
              <p:cNvPr id="171" name="TextBox 170"/>
              <p:cNvSpPr txBox="1"/>
              <p:nvPr/>
            </p:nvSpPr>
            <p:spPr>
              <a:xfrm>
                <a:off x="3582244" y="4551386"/>
                <a:ext cx="1620201" cy="276999"/>
              </a:xfrm>
              <a:prstGeom prst="rect">
                <a:avLst/>
              </a:prstGeom>
              <a:noFill/>
            </p:spPr>
            <p:txBody>
              <a:bodyPr wrap="square" rtlCol="0">
                <a:spAutoFit/>
              </a:bodyPr>
              <a:lstStyle/>
              <a:p>
                <a:pPr algn="r"/>
                <a:r>
                  <a:rPr lang="en-NZ" sz="1200" dirty="0" smtClean="0">
                    <a:solidFill>
                      <a:schemeClr val="bg1"/>
                    </a:solidFill>
                    <a:latin typeface="+mn-lt"/>
                  </a:rPr>
                  <a:t>LDS atomics</a:t>
                </a:r>
                <a:endParaRPr lang="en-NZ" sz="1800" dirty="0">
                  <a:solidFill>
                    <a:schemeClr val="bg1"/>
                  </a:solidFill>
                  <a:latin typeface="+mn-lt"/>
                </a:endParaRPr>
              </a:p>
            </p:txBody>
          </p:sp>
          <p:sp>
            <p:nvSpPr>
              <p:cNvPr id="241" name="Oval 240"/>
              <p:cNvSpPr/>
              <p:nvPr/>
            </p:nvSpPr>
            <p:spPr>
              <a:xfrm>
                <a:off x="5022423"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2" name="Oval 241"/>
              <p:cNvSpPr/>
              <p:nvPr/>
            </p:nvSpPr>
            <p:spPr>
              <a:xfrm>
                <a:off x="5383519" y="4873170"/>
                <a:ext cx="352693" cy="359973"/>
              </a:xfrm>
              <a:prstGeom prst="ellipse">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243" name="Oval 242"/>
              <p:cNvSpPr/>
              <p:nvPr/>
            </p:nvSpPr>
            <p:spPr>
              <a:xfrm>
                <a:off x="5744615" y="4873170"/>
                <a:ext cx="352693" cy="359973"/>
              </a:xfrm>
              <a:prstGeom prst="ellipse">
                <a:avLst/>
              </a:prstGeom>
              <a:solidFill>
                <a:schemeClr val="accent4">
                  <a:lumMod val="75000"/>
                </a:schemeClr>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44" name="Oval 243"/>
              <p:cNvSpPr/>
              <p:nvPr/>
            </p:nvSpPr>
            <p:spPr>
              <a:xfrm>
                <a:off x="6105711"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6" name="Oval 245"/>
              <p:cNvSpPr/>
              <p:nvPr/>
            </p:nvSpPr>
            <p:spPr>
              <a:xfrm>
                <a:off x="6466807" y="4873170"/>
                <a:ext cx="352693" cy="359973"/>
              </a:xfrm>
              <a:prstGeom prst="ellipse">
                <a:avLst/>
              </a:prstGeom>
              <a:solidFill>
                <a:schemeClr val="accent6">
                  <a:lumMod val="75000"/>
                </a:schemeClr>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47" name="Oval 246"/>
              <p:cNvSpPr/>
              <p:nvPr/>
            </p:nvSpPr>
            <p:spPr>
              <a:xfrm>
                <a:off x="6827903"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48" name="Oval 247"/>
              <p:cNvSpPr/>
              <p:nvPr/>
            </p:nvSpPr>
            <p:spPr>
              <a:xfrm>
                <a:off x="7550094" y="4873170"/>
                <a:ext cx="352693" cy="359973"/>
              </a:xfrm>
              <a:prstGeom prst="ellipse">
                <a:avLst/>
              </a:prstGeom>
              <a:solidFill>
                <a:srgbClr val="00B0F0"/>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249" name="Oval 248"/>
              <p:cNvSpPr/>
              <p:nvPr/>
            </p:nvSpPr>
            <p:spPr>
              <a:xfrm>
                <a:off x="7188999" y="4873170"/>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sp>
            <p:nvSpPr>
              <p:cNvPr id="254" name="Oval 253"/>
              <p:cNvSpPr/>
              <p:nvPr/>
            </p:nvSpPr>
            <p:spPr>
              <a:xfrm>
                <a:off x="5742514" y="4879193"/>
                <a:ext cx="352693" cy="359973"/>
              </a:xfrm>
              <a:prstGeom prst="ellipse">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p>
            </p:txBody>
          </p:sp>
        </p:grpSp>
        <p:sp>
          <p:nvSpPr>
            <p:cNvPr id="263" name="TextBox 262"/>
            <p:cNvSpPr txBox="1"/>
            <p:nvPr/>
          </p:nvSpPr>
          <p:spPr>
            <a:xfrm>
              <a:off x="7927071" y="4863646"/>
              <a:ext cx="1784509" cy="369332"/>
            </a:xfrm>
            <a:prstGeom prst="rect">
              <a:avLst/>
            </a:prstGeom>
            <a:noFill/>
          </p:spPr>
          <p:txBody>
            <a:bodyPr wrap="square" rtlCol="0">
              <a:spAutoFit/>
            </a:bodyPr>
            <a:lstStyle/>
            <a:p>
              <a:r>
                <a:rPr lang="en-NZ" sz="1800" dirty="0" smtClean="0">
                  <a:solidFill>
                    <a:schemeClr val="bg1"/>
                  </a:solidFill>
                  <a:latin typeface="+mn-lt"/>
                </a:rPr>
                <a:t>LDS array</a:t>
              </a:r>
              <a:endParaRPr lang="en-NZ" sz="1800" dirty="0">
                <a:solidFill>
                  <a:schemeClr val="bg1"/>
                </a:solidFill>
                <a:latin typeface="+mn-lt"/>
              </a:endParaRPr>
            </a:p>
          </p:txBody>
        </p:sp>
      </p:grpSp>
      <p:grpSp>
        <p:nvGrpSpPr>
          <p:cNvPr id="224" name="Group 223"/>
          <p:cNvGrpSpPr/>
          <p:nvPr/>
        </p:nvGrpSpPr>
        <p:grpSpPr>
          <a:xfrm>
            <a:off x="915027" y="4513574"/>
            <a:ext cx="10944541" cy="2094608"/>
            <a:chOff x="915027" y="4513574"/>
            <a:chExt cx="10944541" cy="2094608"/>
          </a:xfrm>
        </p:grpSpPr>
        <p:sp>
          <p:nvSpPr>
            <p:cNvPr id="119" name="Rectangle 118"/>
            <p:cNvSpPr/>
            <p:nvPr/>
          </p:nvSpPr>
          <p:spPr>
            <a:xfrm>
              <a:off x="10059345" y="5601807"/>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grpSp>
          <p:nvGrpSpPr>
            <p:cNvPr id="22" name="Group 21"/>
            <p:cNvGrpSpPr/>
            <p:nvPr/>
          </p:nvGrpSpPr>
          <p:grpSpPr>
            <a:xfrm>
              <a:off x="915027" y="4513574"/>
              <a:ext cx="10944541" cy="2094608"/>
              <a:chOff x="915027" y="4513574"/>
              <a:chExt cx="10944541" cy="2094608"/>
            </a:xfrm>
          </p:grpSpPr>
          <p:grpSp>
            <p:nvGrpSpPr>
              <p:cNvPr id="260" name="Group 259"/>
              <p:cNvGrpSpPr/>
              <p:nvPr/>
            </p:nvGrpSpPr>
            <p:grpSpPr>
              <a:xfrm>
                <a:off x="915027" y="4513574"/>
                <a:ext cx="10944541" cy="2094608"/>
                <a:chOff x="915027" y="4513574"/>
                <a:chExt cx="10944541" cy="2094608"/>
              </a:xfrm>
            </p:grpSpPr>
            <p:sp>
              <p:nvSpPr>
                <p:cNvPr id="149" name="Rectangle 148"/>
                <p:cNvSpPr/>
                <p:nvPr/>
              </p:nvSpPr>
              <p:spPr>
                <a:xfrm>
                  <a:off x="5022424" y="5590001"/>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0" name="Rectangle 149"/>
                <p:cNvSpPr/>
                <p:nvPr/>
              </p:nvSpPr>
              <p:spPr>
                <a:xfrm>
                  <a:off x="5742515" y="5590001"/>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51" name="Rectangle 150"/>
                <p:cNvSpPr/>
                <p:nvPr/>
              </p:nvSpPr>
              <p:spPr>
                <a:xfrm>
                  <a:off x="6102560" y="5590002"/>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2" name="Rectangle 151"/>
                <p:cNvSpPr/>
                <p:nvPr/>
              </p:nvSpPr>
              <p:spPr>
                <a:xfrm>
                  <a:off x="6822651" y="5590000"/>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3" name="Rectangle 152"/>
                <p:cNvSpPr/>
                <p:nvPr/>
              </p:nvSpPr>
              <p:spPr>
                <a:xfrm>
                  <a:off x="7182696" y="5589999"/>
                  <a:ext cx="360045" cy="360045"/>
                </a:xfrm>
                <a:prstGeom prst="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dirty="0">
                    <a:solidFill>
                      <a:schemeClr val="bg1">
                        <a:lumMod val="50000"/>
                      </a:schemeClr>
                    </a:solidFill>
                  </a:endParaRPr>
                </a:p>
              </p:txBody>
            </p:sp>
            <p:sp>
              <p:nvSpPr>
                <p:cNvPr id="154" name="Rectangle 153"/>
                <p:cNvSpPr/>
                <p:nvPr/>
              </p:nvSpPr>
              <p:spPr>
                <a:xfrm>
                  <a:off x="7542741" y="5590000"/>
                  <a:ext cx="360045" cy="360045"/>
                </a:xfrm>
                <a:prstGeom prst="rect">
                  <a:avLst/>
                </a:prstGeom>
                <a:solidFill>
                  <a:srgbClr val="00B0F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55" name="Rectangle 154"/>
                <p:cNvSpPr/>
                <p:nvPr/>
              </p:nvSpPr>
              <p:spPr>
                <a:xfrm>
                  <a:off x="5382470" y="5590001"/>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56" name="Rectangle 155"/>
                <p:cNvSpPr/>
                <p:nvPr/>
              </p:nvSpPr>
              <p:spPr>
                <a:xfrm>
                  <a:off x="6462606" y="5589997"/>
                  <a:ext cx="360045" cy="360045"/>
                </a:xfrm>
                <a:prstGeom prst="rect">
                  <a:avLst/>
                </a:prstGeom>
                <a:solidFill>
                  <a:schemeClr val="accent6">
                    <a:lumMod val="75000"/>
                  </a:schemeClr>
                </a:solidFill>
                <a:ln w="19050">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solidFill>
                        <a:schemeClr val="bg1"/>
                      </a:solidFill>
                    </a:rPr>
                    <a:t>1</a:t>
                  </a:r>
                  <a:endParaRPr lang="en-NZ" sz="2400" b="1" dirty="0">
                    <a:solidFill>
                      <a:schemeClr val="bg1"/>
                    </a:solidFill>
                  </a:endParaRPr>
                </a:p>
              </p:txBody>
            </p:sp>
            <p:sp>
              <p:nvSpPr>
                <p:cNvPr id="165" name="TextBox 164"/>
                <p:cNvSpPr txBox="1"/>
                <p:nvPr/>
              </p:nvSpPr>
              <p:spPr>
                <a:xfrm>
                  <a:off x="915027" y="5446853"/>
                  <a:ext cx="4114750" cy="646331"/>
                </a:xfrm>
                <a:prstGeom prst="rect">
                  <a:avLst/>
                </a:prstGeom>
                <a:noFill/>
              </p:spPr>
              <p:txBody>
                <a:bodyPr wrap="square" rtlCol="0">
                  <a:spAutoFit/>
                </a:bodyPr>
                <a:lstStyle/>
                <a:p>
                  <a:r>
                    <a:rPr lang="en-NZ" sz="1800" dirty="0" smtClean="0">
                      <a:solidFill>
                        <a:schemeClr val="bg1"/>
                      </a:solidFill>
                      <a:latin typeface="+mn-lt"/>
                    </a:rPr>
                    <a:t>First active thread per group </a:t>
                  </a:r>
                </a:p>
                <a:p>
                  <a:r>
                    <a:rPr lang="en-NZ" sz="1800" dirty="0" smtClean="0">
                      <a:solidFill>
                        <a:schemeClr val="bg1"/>
                      </a:solidFill>
                      <a:latin typeface="+mn-lt"/>
                    </a:rPr>
                    <a:t>appends batch to output buffer</a:t>
                  </a:r>
                  <a:endParaRPr lang="en-NZ" sz="1800" dirty="0">
                    <a:solidFill>
                      <a:schemeClr val="bg1"/>
                    </a:solidFill>
                    <a:latin typeface="+mn-lt"/>
                  </a:endParaRPr>
                </a:p>
              </p:txBody>
            </p:sp>
            <p:cxnSp>
              <p:nvCxnSpPr>
                <p:cNvPr id="166" name="Straight Arrow Connector 165"/>
                <p:cNvCxnSpPr/>
                <p:nvPr/>
              </p:nvCxnSpPr>
              <p:spPr>
                <a:xfrm>
                  <a:off x="7902783" y="5773041"/>
                  <a:ext cx="720090" cy="4643"/>
                </a:xfrm>
                <a:prstGeom prst="straightConnector1">
                  <a:avLst/>
                </a:prstGeom>
                <a:ln w="28575">
                  <a:solidFill>
                    <a:schemeClr val="bg1"/>
                  </a:solidFill>
                  <a:tailEnd type="arrow"/>
                </a:ln>
              </p:spPr>
              <p:style>
                <a:lnRef idx="1">
                  <a:schemeClr val="accent1"/>
                </a:lnRef>
                <a:fillRef idx="0">
                  <a:schemeClr val="accent1"/>
                </a:fillRef>
                <a:effectRef idx="0">
                  <a:schemeClr val="accent1"/>
                </a:effectRef>
                <a:fontRef idx="minor">
                  <a:schemeClr val="tx1"/>
                </a:fontRef>
              </p:style>
            </p:cxnSp>
            <p:sp>
              <p:nvSpPr>
                <p:cNvPr id="168" name="Rectangle 167"/>
                <p:cNvSpPr/>
                <p:nvPr/>
              </p:nvSpPr>
              <p:spPr>
                <a:xfrm>
                  <a:off x="9695656" y="5597659"/>
                  <a:ext cx="360045" cy="360045"/>
                </a:xfrm>
                <a:prstGeom prst="rect">
                  <a:avLst/>
                </a:prstGeom>
                <a:solidFill>
                  <a:schemeClr val="accent6">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69" name="Rectangle 168"/>
                <p:cNvSpPr/>
                <p:nvPr/>
              </p:nvSpPr>
              <p:spPr>
                <a:xfrm>
                  <a:off x="8975566" y="5597661"/>
                  <a:ext cx="360045" cy="360045"/>
                </a:xfrm>
                <a:prstGeom prst="rect">
                  <a:avLst/>
                </a:prstGeom>
                <a:solidFill>
                  <a:schemeClr val="bg1">
                    <a:lumMod val="50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smtClean="0"/>
                    <a:t>1</a:t>
                  </a:r>
                  <a:endParaRPr lang="en-NZ" sz="2400" b="1" dirty="0"/>
                </a:p>
              </p:txBody>
            </p:sp>
            <p:sp>
              <p:nvSpPr>
                <p:cNvPr id="170" name="Rectangle 169"/>
                <p:cNvSpPr/>
                <p:nvPr/>
              </p:nvSpPr>
              <p:spPr>
                <a:xfrm>
                  <a:off x="9335610" y="5597660"/>
                  <a:ext cx="360045" cy="360045"/>
                </a:xfrm>
                <a:prstGeom prst="rect">
                  <a:avLst/>
                </a:prstGeom>
                <a:solidFill>
                  <a:schemeClr val="accent4">
                    <a:lumMod val="75000"/>
                  </a:schemeClr>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Z" sz="2400" b="1" dirty="0"/>
                    <a:t>1</a:t>
                  </a:r>
                </a:p>
              </p:txBody>
            </p:sp>
            <p:sp>
              <p:nvSpPr>
                <p:cNvPr id="174" name="TextBox 173"/>
                <p:cNvSpPr txBox="1"/>
                <p:nvPr/>
              </p:nvSpPr>
              <p:spPr>
                <a:xfrm>
                  <a:off x="8615521" y="5961851"/>
                  <a:ext cx="2880360" cy="646331"/>
                </a:xfrm>
                <a:prstGeom prst="rect">
                  <a:avLst/>
                </a:prstGeom>
                <a:noFill/>
              </p:spPr>
              <p:txBody>
                <a:bodyPr wrap="square" rtlCol="0">
                  <a:spAutoFit/>
                </a:bodyPr>
                <a:lstStyle/>
                <a:p>
                  <a:r>
                    <a:rPr lang="en-NZ" sz="1800" dirty="0" smtClean="0">
                      <a:solidFill>
                        <a:schemeClr val="bg1"/>
                      </a:solidFill>
                      <a:latin typeface="+mn-lt"/>
                    </a:rPr>
                    <a:t>Batch buffer</a:t>
                  </a:r>
                </a:p>
                <a:p>
                  <a:r>
                    <a:rPr lang="en-NZ" sz="1800" dirty="0" smtClean="0">
                      <a:solidFill>
                        <a:schemeClr val="bg1">
                          <a:lumMod val="65000"/>
                        </a:schemeClr>
                      </a:solidFill>
                      <a:latin typeface="+mn-lt"/>
                    </a:rPr>
                    <a:t>(showing batch lengths)</a:t>
                  </a:r>
                  <a:endParaRPr lang="en-NZ" sz="1800" dirty="0">
                    <a:solidFill>
                      <a:schemeClr val="bg1">
                        <a:lumMod val="65000"/>
                      </a:schemeClr>
                    </a:solidFill>
                    <a:latin typeface="+mn-lt"/>
                  </a:endParaRPr>
                </a:p>
              </p:txBody>
            </p:sp>
            <p:cxnSp>
              <p:nvCxnSpPr>
                <p:cNvPr id="175" name="Straight Arrow Connector 174"/>
                <p:cNvCxnSpPr>
                  <a:stCxn id="139" idx="2"/>
                  <a:endCxn id="169" idx="0"/>
                </p:cNvCxnSpPr>
                <p:nvPr/>
              </p:nvCxnSpPr>
              <p:spPr>
                <a:xfrm flipH="1">
                  <a:off x="9155589" y="4513576"/>
                  <a:ext cx="3644"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77" name="Straight Arrow Connector 176"/>
                <p:cNvCxnSpPr>
                  <a:stCxn id="140" idx="2"/>
                  <a:endCxn id="170" idx="0"/>
                </p:cNvCxnSpPr>
                <p:nvPr/>
              </p:nvCxnSpPr>
              <p:spPr>
                <a:xfrm flipH="1">
                  <a:off x="9515633" y="4513575"/>
                  <a:ext cx="3644" cy="1084085"/>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80" name="Straight Arrow Connector 179"/>
                <p:cNvCxnSpPr>
                  <a:stCxn id="138" idx="2"/>
                  <a:endCxn id="119" idx="0"/>
                </p:cNvCxnSpPr>
                <p:nvPr/>
              </p:nvCxnSpPr>
              <p:spPr>
                <a:xfrm>
                  <a:off x="10239367" y="4513574"/>
                  <a:ext cx="1" cy="1088233"/>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sp>
              <p:nvSpPr>
                <p:cNvPr id="184" name="TextBox 183"/>
                <p:cNvSpPr txBox="1"/>
                <p:nvPr/>
              </p:nvSpPr>
              <p:spPr>
                <a:xfrm>
                  <a:off x="10239367" y="4851808"/>
                  <a:ext cx="1620201" cy="461665"/>
                </a:xfrm>
                <a:prstGeom prst="rect">
                  <a:avLst/>
                </a:prstGeom>
                <a:noFill/>
              </p:spPr>
              <p:txBody>
                <a:bodyPr wrap="square" rtlCol="0">
                  <a:spAutoFit/>
                </a:bodyPr>
                <a:lstStyle/>
                <a:p>
                  <a:r>
                    <a:rPr lang="en-NZ" sz="1200" dirty="0" smtClean="0">
                      <a:solidFill>
                        <a:schemeClr val="bg1"/>
                      </a:solidFill>
                      <a:latin typeface="+mn-lt"/>
                    </a:rPr>
                    <a:t>Pointers from batches back to their instances</a:t>
                  </a:r>
                  <a:endParaRPr lang="en-NZ" sz="1800" dirty="0">
                    <a:solidFill>
                      <a:schemeClr val="bg1"/>
                    </a:solidFill>
                    <a:latin typeface="+mn-lt"/>
                  </a:endParaRPr>
                </a:p>
              </p:txBody>
            </p:sp>
            <p:cxnSp>
              <p:nvCxnSpPr>
                <p:cNvPr id="208" name="Straight Arrow Connector 207"/>
                <p:cNvCxnSpPr>
                  <a:stCxn id="242" idx="4"/>
                  <a:endCxn id="155" idx="0"/>
                </p:cNvCxnSpPr>
                <p:nvPr/>
              </p:nvCxnSpPr>
              <p:spPr>
                <a:xfrm>
                  <a:off x="5559866" y="5233143"/>
                  <a:ext cx="2627" cy="356858"/>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1" name="Straight Arrow Connector 210"/>
                <p:cNvCxnSpPr>
                  <a:stCxn id="254" idx="4"/>
                  <a:endCxn id="150" idx="0"/>
                </p:cNvCxnSpPr>
                <p:nvPr/>
              </p:nvCxnSpPr>
              <p:spPr>
                <a:xfrm>
                  <a:off x="5918861" y="5239166"/>
                  <a:ext cx="3677" cy="350835"/>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214" name="Straight Arrow Connector 213"/>
                <p:cNvCxnSpPr>
                  <a:stCxn id="248" idx="4"/>
                  <a:endCxn id="154" idx="0"/>
                </p:cNvCxnSpPr>
                <p:nvPr/>
              </p:nvCxnSpPr>
              <p:spPr>
                <a:xfrm flipH="1">
                  <a:off x="7722764" y="5233143"/>
                  <a:ext cx="3677" cy="356857"/>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218" name="TextBox 217"/>
                <p:cNvSpPr txBox="1"/>
                <p:nvPr/>
              </p:nvSpPr>
              <p:spPr>
                <a:xfrm>
                  <a:off x="3934936" y="5283468"/>
                  <a:ext cx="1620201" cy="276999"/>
                </a:xfrm>
                <a:prstGeom prst="rect">
                  <a:avLst/>
                </a:prstGeom>
                <a:noFill/>
              </p:spPr>
              <p:txBody>
                <a:bodyPr wrap="square" rtlCol="0">
                  <a:spAutoFit/>
                </a:bodyPr>
                <a:lstStyle/>
                <a:p>
                  <a:pPr algn="r"/>
                  <a:r>
                    <a:rPr lang="en-NZ" sz="1200" dirty="0" smtClean="0">
                      <a:solidFill>
                        <a:schemeClr val="bg1"/>
                      </a:solidFill>
                      <a:latin typeface="+mn-lt"/>
                    </a:rPr>
                    <a:t>Read back from LDS</a:t>
                  </a:r>
                  <a:endParaRPr lang="en-NZ" sz="1800" dirty="0">
                    <a:solidFill>
                      <a:schemeClr val="bg1"/>
                    </a:solidFill>
                    <a:latin typeface="+mn-lt"/>
                  </a:endParaRPr>
                </a:p>
              </p:txBody>
            </p:sp>
            <p:sp>
              <p:nvSpPr>
                <p:cNvPr id="239" name="Snip Same Side Corner Rectangle 238"/>
                <p:cNvSpPr/>
                <p:nvPr/>
              </p:nvSpPr>
              <p:spPr>
                <a:xfrm rot="16200000">
                  <a:off x="8612732" y="5591228"/>
                  <a:ext cx="372978" cy="359978"/>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sp>
              <p:nvSpPr>
                <p:cNvPr id="240" name="Snip Same Side Corner Rectangle 239"/>
                <p:cNvSpPr/>
                <p:nvPr/>
              </p:nvSpPr>
              <p:spPr>
                <a:xfrm rot="5400000">
                  <a:off x="10767435" y="5237183"/>
                  <a:ext cx="372980" cy="1076357"/>
                </a:xfrm>
                <a:prstGeom prst="snip2SameRect">
                  <a:avLst/>
                </a:prstGeom>
                <a:noFill/>
                <a:ln w="19050">
                  <a:solidFill>
                    <a:schemeClr val="bg1"/>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sz="2800"/>
                </a:p>
              </p:txBody>
            </p:sp>
          </p:grpSp>
          <p:cxnSp>
            <p:nvCxnSpPr>
              <p:cNvPr id="120" name="Straight Arrow Connector 119"/>
              <p:cNvCxnSpPr>
                <a:stCxn id="246" idx="4"/>
                <a:endCxn id="156" idx="0"/>
              </p:cNvCxnSpPr>
              <p:nvPr/>
            </p:nvCxnSpPr>
            <p:spPr>
              <a:xfrm flipH="1">
                <a:off x="6642629" y="5233143"/>
                <a:ext cx="525" cy="356854"/>
              </a:xfrm>
              <a:prstGeom prst="straightConnector1">
                <a:avLst/>
              </a:prstGeom>
              <a:ln w="28575">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cxnSp>
          <p:nvCxnSpPr>
            <p:cNvPr id="122" name="Straight Arrow Connector 121"/>
            <p:cNvCxnSpPr>
              <a:stCxn id="137" idx="2"/>
              <a:endCxn id="168" idx="0"/>
            </p:cNvCxnSpPr>
            <p:nvPr/>
          </p:nvCxnSpPr>
          <p:spPr>
            <a:xfrm flipH="1">
              <a:off x="9875679" y="4513581"/>
              <a:ext cx="3644" cy="1084078"/>
            </a:xfrm>
            <a:prstGeom prst="straightConnector1">
              <a:avLst/>
            </a:prstGeom>
            <a:ln w="28575">
              <a:solidFill>
                <a:schemeClr val="bg1"/>
              </a:solidFill>
              <a:headEnd type="none"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21" name="Group 120"/>
          <p:cNvGrpSpPr/>
          <p:nvPr/>
        </p:nvGrpSpPr>
        <p:grpSpPr>
          <a:xfrm>
            <a:off x="334486" y="1269524"/>
            <a:ext cx="360045" cy="4688180"/>
            <a:chOff x="334486" y="1269524"/>
            <a:chExt cx="360045" cy="4688180"/>
          </a:xfrm>
        </p:grpSpPr>
        <p:cxnSp>
          <p:nvCxnSpPr>
            <p:cNvPr id="123" name="Straight Arrow Connector 122"/>
            <p:cNvCxnSpPr/>
            <p:nvPr/>
          </p:nvCxnSpPr>
          <p:spPr>
            <a:xfrm>
              <a:off x="694531" y="1269524"/>
              <a:ext cx="0" cy="4688180"/>
            </a:xfrm>
            <a:prstGeom prst="straightConnector1">
              <a:avLst/>
            </a:prstGeom>
            <a:ln w="38100">
              <a:solidFill>
                <a:schemeClr val="bg1"/>
              </a:solidFill>
              <a:headEnd type="non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124" name="TextBox 123"/>
            <p:cNvSpPr txBox="1"/>
            <p:nvPr/>
          </p:nvSpPr>
          <p:spPr>
            <a:xfrm rot="5400000">
              <a:off x="143718" y="3440472"/>
              <a:ext cx="720090" cy="338554"/>
            </a:xfrm>
            <a:prstGeom prst="rect">
              <a:avLst/>
            </a:prstGeom>
            <a:noFill/>
          </p:spPr>
          <p:txBody>
            <a:bodyPr wrap="square" rtlCol="0">
              <a:spAutoFit/>
            </a:bodyPr>
            <a:lstStyle/>
            <a:p>
              <a:pPr algn="ctr"/>
              <a:r>
                <a:rPr lang="en-NZ" sz="1600" dirty="0" smtClean="0">
                  <a:solidFill>
                    <a:schemeClr val="bg1"/>
                  </a:solidFill>
                  <a:latin typeface="+mj-lt"/>
                </a:rPr>
                <a:t>Time</a:t>
              </a:r>
              <a:endParaRPr lang="en-NZ" dirty="0">
                <a:solidFill>
                  <a:schemeClr val="bg1"/>
                </a:solidFill>
                <a:latin typeface="+mj-lt"/>
              </a:endParaRPr>
            </a:p>
          </p:txBody>
        </p:sp>
      </p:grpSp>
      <p:cxnSp>
        <p:nvCxnSpPr>
          <p:cNvPr id="125" name="Straight Arrow Connector 124"/>
          <p:cNvCxnSpPr/>
          <p:nvPr/>
        </p:nvCxnSpPr>
        <p:spPr>
          <a:xfrm flipH="1" flipV="1">
            <a:off x="5029777" y="1814235"/>
            <a:ext cx="892762" cy="1748"/>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127" name="Straight Arrow Connector 126"/>
          <p:cNvCxnSpPr/>
          <p:nvPr/>
        </p:nvCxnSpPr>
        <p:spPr>
          <a:xfrm>
            <a:off x="7002675" y="1814235"/>
            <a:ext cx="912115" cy="0"/>
          </a:xfrm>
          <a:prstGeom prst="straightConnector1">
            <a:avLst/>
          </a:prstGeom>
          <a:ln w="19050">
            <a:solidFill>
              <a:schemeClr val="bg1"/>
            </a:solidFill>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6988635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GPU</a:t>
            </a:r>
            <a:r>
              <a:rPr lang="en-NZ" baseline="0" dirty="0" smtClean="0"/>
              <a:t> compute thread: Batching</a:t>
            </a:r>
            <a:endParaRPr lang="en-NZ" dirty="0"/>
          </a:p>
        </p:txBody>
      </p:sp>
      <p:sp>
        <p:nvSpPr>
          <p:cNvPr id="3" name="Content Placeholder 2"/>
          <p:cNvSpPr>
            <a:spLocks noGrp="1"/>
          </p:cNvSpPr>
          <p:nvPr>
            <p:ph idx="1"/>
          </p:nvPr>
        </p:nvSpPr>
        <p:spPr/>
        <p:txBody>
          <a:bodyPr>
            <a:normAutofit/>
          </a:bodyPr>
          <a:lstStyle/>
          <a:p>
            <a:r>
              <a:rPr lang="en-NZ" dirty="0" smtClean="0"/>
              <a:t>Advantages</a:t>
            </a:r>
          </a:p>
          <a:p>
            <a:pPr lvl="1"/>
            <a:r>
              <a:rPr lang="en-NZ" dirty="0" smtClean="0"/>
              <a:t>Writes directly to output arrays, no extra storage</a:t>
            </a:r>
          </a:p>
          <a:p>
            <a:pPr lvl="1"/>
            <a:r>
              <a:rPr lang="en-NZ" dirty="0" smtClean="0"/>
              <a:t>Stable ordering of writes within </a:t>
            </a:r>
            <a:r>
              <a:rPr lang="en-NZ" dirty="0" err="1" smtClean="0"/>
              <a:t>wavefront</a:t>
            </a:r>
            <a:endParaRPr lang="en-NZ" dirty="0" smtClean="0"/>
          </a:p>
          <a:p>
            <a:pPr lvl="1"/>
            <a:r>
              <a:rPr lang="en-NZ" dirty="0" smtClean="0"/>
              <a:t>Single pass through single </a:t>
            </a:r>
            <a:r>
              <a:rPr lang="en-NZ" dirty="0" err="1" smtClean="0"/>
              <a:t>shader</a:t>
            </a:r>
            <a:endParaRPr lang="en-NZ" dirty="0" smtClean="0"/>
          </a:p>
          <a:p>
            <a:r>
              <a:rPr lang="en-NZ" baseline="0" dirty="0" smtClean="0"/>
              <a:t>Disadvantages</a:t>
            </a:r>
          </a:p>
          <a:p>
            <a:pPr lvl="1"/>
            <a:r>
              <a:rPr lang="en-NZ" baseline="0" dirty="0" smtClean="0"/>
              <a:t>Some additional setup on CPU</a:t>
            </a:r>
          </a:p>
          <a:p>
            <a:pPr lvl="1"/>
            <a:r>
              <a:rPr lang="en-NZ" dirty="0"/>
              <a:t>Conflicts with spatial sort to some extent</a:t>
            </a:r>
          </a:p>
          <a:p>
            <a:pPr lvl="1"/>
            <a:r>
              <a:rPr lang="en-NZ" baseline="0" dirty="0" smtClean="0"/>
              <a:t>Max batch size limited to </a:t>
            </a:r>
            <a:r>
              <a:rPr lang="en-NZ" baseline="0" dirty="0" err="1" smtClean="0"/>
              <a:t>wavefront</a:t>
            </a:r>
            <a:r>
              <a:rPr lang="en-NZ" baseline="0" dirty="0" smtClean="0"/>
              <a:t> size</a:t>
            </a:r>
          </a:p>
          <a:p>
            <a:pPr lvl="1"/>
            <a:r>
              <a:rPr lang="en-NZ" dirty="0" smtClean="0"/>
              <a:t>Uses about 2KB of LDS</a:t>
            </a:r>
          </a:p>
          <a:p>
            <a:pPr lvl="1"/>
            <a:r>
              <a:rPr lang="en-NZ" b="1" dirty="0" smtClean="0">
                <a:solidFill>
                  <a:srgbClr val="C00000"/>
                </a:solidFill>
              </a:rPr>
              <a:t>New data format with bigger </a:t>
            </a:r>
            <a:r>
              <a:rPr lang="en-NZ" b="1" dirty="0" err="1" smtClean="0">
                <a:solidFill>
                  <a:srgbClr val="C00000"/>
                </a:solidFill>
              </a:rPr>
              <a:t>QueryInstances</a:t>
            </a:r>
            <a:endParaRPr lang="en-NZ" b="1" dirty="0" smtClean="0">
              <a:solidFill>
                <a:srgbClr val="C00000"/>
              </a:solidFill>
            </a:endParaRPr>
          </a:p>
        </p:txBody>
      </p:sp>
    </p:spTree>
    <p:extLst>
      <p:ext uri="{BB962C8B-B14F-4D97-AF65-F5344CB8AC3E}">
        <p14:creationId xmlns:p14="http://schemas.microsoft.com/office/powerpoint/2010/main" val="217114811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3" name="Title 2"/>
          <p:cNvSpPr>
            <a:spLocks noGrp="1"/>
          </p:cNvSpPr>
          <p:nvPr>
            <p:ph type="title"/>
          </p:nvPr>
        </p:nvSpPr>
        <p:spPr/>
        <p:txBody>
          <a:bodyPr/>
          <a:lstStyle/>
          <a:p>
            <a:endParaRPr lang="en-NZ" dirty="0"/>
          </a:p>
        </p:txBody>
      </p:sp>
      <p:sp>
        <p:nvSpPr>
          <p:cNvPr id="22" name="Title 1"/>
          <p:cNvSpPr txBox="1">
            <a:spLocks/>
          </p:cNvSpPr>
          <p:nvPr/>
        </p:nvSpPr>
        <p:spPr>
          <a:xfrm>
            <a:off x="2926963" y="3201194"/>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Summing up</a:t>
            </a:r>
            <a:endParaRPr lang="en-US" sz="5400" cap="all" dirty="0">
              <a:solidFill>
                <a:schemeClr val="bg1"/>
              </a:solidFill>
              <a:latin typeface="HeronSans SemiBold" panose="02000503040000020004" pitchFamily="50" charset="0"/>
            </a:endParaRPr>
          </a:p>
        </p:txBody>
      </p:sp>
    </p:spTree>
    <p:extLst>
      <p:ext uri="{BB962C8B-B14F-4D97-AF65-F5344CB8AC3E}">
        <p14:creationId xmlns:p14="http://schemas.microsoft.com/office/powerpoint/2010/main" val="239169165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Statistics</a:t>
            </a:r>
            <a:endParaRPr lang="en-NZ" dirty="0"/>
          </a:p>
        </p:txBody>
      </p:sp>
      <p:sp>
        <p:nvSpPr>
          <p:cNvPr id="3" name="Content Placeholder 2"/>
          <p:cNvSpPr>
            <a:spLocks noGrp="1"/>
          </p:cNvSpPr>
          <p:nvPr>
            <p:ph idx="1"/>
          </p:nvPr>
        </p:nvSpPr>
        <p:spPr/>
        <p:txBody>
          <a:bodyPr>
            <a:normAutofit/>
          </a:bodyPr>
          <a:lstStyle/>
          <a:p>
            <a:r>
              <a:rPr lang="en-NZ" dirty="0" smtClean="0"/>
              <a:t>Typically have 500K – 1.5M </a:t>
            </a:r>
            <a:r>
              <a:rPr lang="en-NZ" dirty="0" err="1" smtClean="0"/>
              <a:t>StaticInstances</a:t>
            </a:r>
            <a:endParaRPr lang="en-NZ" dirty="0" smtClean="0"/>
          </a:p>
          <a:p>
            <a:r>
              <a:rPr lang="en-NZ" dirty="0" err="1" smtClean="0"/>
              <a:t>StaticScene</a:t>
            </a:r>
            <a:r>
              <a:rPr lang="en-NZ" dirty="0" smtClean="0"/>
              <a:t> GPU data uses ~</a:t>
            </a:r>
            <a:r>
              <a:rPr lang="en-NZ" dirty="0"/>
              <a:t>1</a:t>
            </a:r>
            <a:r>
              <a:rPr lang="en-NZ" dirty="0" smtClean="0"/>
              <a:t>0-30MB</a:t>
            </a:r>
          </a:p>
          <a:p>
            <a:r>
              <a:rPr lang="en-NZ" dirty="0" smtClean="0"/>
              <a:t>Main static query time is ~1-2ms</a:t>
            </a:r>
          </a:p>
          <a:p>
            <a:pPr lvl="1"/>
            <a:r>
              <a:rPr lang="en-NZ" dirty="0" smtClean="0"/>
              <a:t>Some of that time the CPU busy-waits for GPU</a:t>
            </a:r>
          </a:p>
          <a:p>
            <a:pPr lvl="1"/>
            <a:r>
              <a:rPr lang="en-NZ" dirty="0" smtClean="0"/>
              <a:t>Shadow query times generally less</a:t>
            </a:r>
          </a:p>
          <a:p>
            <a:r>
              <a:rPr lang="en-NZ" dirty="0"/>
              <a:t>Batching changes are valuable</a:t>
            </a:r>
          </a:p>
          <a:p>
            <a:pPr lvl="1"/>
            <a:r>
              <a:rPr lang="en-NZ" dirty="0" smtClean="0"/>
              <a:t>Items in render pipeline reduced </a:t>
            </a:r>
            <a:r>
              <a:rPr lang="en-NZ" dirty="0"/>
              <a:t>by ~60-70</a:t>
            </a:r>
            <a:r>
              <a:rPr lang="en-NZ" dirty="0" smtClean="0"/>
              <a:t>%</a:t>
            </a:r>
          </a:p>
          <a:p>
            <a:pPr lvl="1"/>
            <a:r>
              <a:rPr lang="en-NZ" dirty="0" smtClean="0"/>
              <a:t>No meaningful change to query times</a:t>
            </a:r>
            <a:endParaRPr lang="en-NZ" dirty="0"/>
          </a:p>
          <a:p>
            <a:endParaRPr lang="en-NZ" dirty="0" smtClean="0"/>
          </a:p>
        </p:txBody>
      </p:sp>
    </p:spTree>
    <p:extLst>
      <p:ext uri="{BB962C8B-B14F-4D97-AF65-F5344CB8AC3E}">
        <p14:creationId xmlns:p14="http://schemas.microsoft.com/office/powerpoint/2010/main" val="42475004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idx="4294967295"/>
          </p:nvPr>
        </p:nvSpPr>
        <p:spPr>
          <a:xfrm>
            <a:off x="-25558" y="549434"/>
            <a:ext cx="12215972" cy="720090"/>
          </a:xfrm>
          <a:solidFill>
            <a:schemeClr val="tx1"/>
          </a:solidFill>
        </p:spPr>
        <p:txBody>
          <a:bodyPr lIns="360000"/>
          <a:lstStyle/>
          <a:p>
            <a:pPr>
              <a:spcBef>
                <a:spcPts val="1200"/>
              </a:spcBef>
            </a:pPr>
            <a:r>
              <a:rPr lang="en-NZ" dirty="0" smtClean="0"/>
              <a:t>Jungle</a:t>
            </a:r>
            <a:endParaRPr lang="en-NZ" dirty="0"/>
          </a:p>
        </p:txBody>
      </p:sp>
    </p:spTree>
    <p:extLst>
      <p:ext uri="{BB962C8B-B14F-4D97-AF65-F5344CB8AC3E}">
        <p14:creationId xmlns:p14="http://schemas.microsoft.com/office/powerpoint/2010/main" val="16039289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3"/>
          <p:cNvSpPr txBox="1">
            <a:spLocks/>
          </p:cNvSpPr>
          <p:nvPr/>
        </p:nvSpPr>
        <p:spPr>
          <a:xfrm>
            <a:off x="-25558" y="549434"/>
            <a:ext cx="12215972" cy="720090"/>
          </a:xfrm>
          <a:prstGeom prst="rect">
            <a:avLst/>
          </a:prstGeom>
          <a:solidFill>
            <a:schemeClr val="tx1"/>
          </a:solidFill>
        </p:spPr>
        <p:txBody>
          <a:bodyPr vert="horz" lIns="360000" tIns="45719" rIns="91438" bIns="45719" rtlCol="0" anchor="ctr">
            <a:normAutofit/>
          </a:bodyPr>
          <a:lst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a:lstStyle>
          <a:p>
            <a:pPr>
              <a:spcBef>
                <a:spcPts val="1200"/>
              </a:spcBef>
            </a:pPr>
            <a:r>
              <a:rPr lang="en-NZ" dirty="0" smtClean="0"/>
              <a:t>Jungle: No static geometry</a:t>
            </a:r>
            <a:endParaRPr lang="en-NZ" dirty="0"/>
          </a:p>
        </p:txBody>
      </p:sp>
    </p:spTree>
    <p:extLst>
      <p:ext uri="{BB962C8B-B14F-4D97-AF65-F5344CB8AC3E}">
        <p14:creationId xmlns:p14="http://schemas.microsoft.com/office/powerpoint/2010/main" val="8501545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3"/>
          <p:cNvSpPr txBox="1">
            <a:spLocks/>
          </p:cNvSpPr>
          <p:nvPr/>
        </p:nvSpPr>
        <p:spPr>
          <a:xfrm>
            <a:off x="-25558" y="549434"/>
            <a:ext cx="12215972" cy="720090"/>
          </a:xfrm>
          <a:prstGeom prst="rect">
            <a:avLst/>
          </a:prstGeom>
          <a:solidFill>
            <a:schemeClr val="tx1"/>
          </a:solidFill>
        </p:spPr>
        <p:txBody>
          <a:bodyPr vert="horz" lIns="360000" tIns="45719" rIns="91438" bIns="45719" rtlCol="0" anchor="ctr">
            <a:normAutofit/>
          </a:bodyPr>
          <a:lst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a:lstStyle>
          <a:p>
            <a:pPr>
              <a:spcBef>
                <a:spcPts val="1200"/>
              </a:spcBef>
            </a:pPr>
            <a:r>
              <a:rPr lang="en-NZ" dirty="0" smtClean="0"/>
              <a:t>Jungle: Static density</a:t>
            </a:r>
            <a:endParaRPr lang="en-NZ" dirty="0"/>
          </a:p>
        </p:txBody>
      </p:sp>
    </p:spTree>
    <p:extLst>
      <p:ext uri="{BB962C8B-B14F-4D97-AF65-F5344CB8AC3E}">
        <p14:creationId xmlns:p14="http://schemas.microsoft.com/office/powerpoint/2010/main" val="427424419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3"/>
          <p:cNvSpPr txBox="1">
            <a:spLocks/>
          </p:cNvSpPr>
          <p:nvPr/>
        </p:nvSpPr>
        <p:spPr>
          <a:xfrm>
            <a:off x="-25558" y="549434"/>
            <a:ext cx="12215972" cy="720090"/>
          </a:xfrm>
          <a:prstGeom prst="rect">
            <a:avLst/>
          </a:prstGeom>
          <a:solidFill>
            <a:schemeClr val="tx1"/>
          </a:solidFill>
        </p:spPr>
        <p:txBody>
          <a:bodyPr vert="horz" lIns="360000" tIns="45719" rIns="91438" bIns="45719" rtlCol="0" anchor="ctr">
            <a:normAutofit/>
          </a:bodyPr>
          <a:lst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a:lstStyle>
          <a:p>
            <a:pPr>
              <a:spcBef>
                <a:spcPts val="1200"/>
              </a:spcBef>
            </a:pPr>
            <a:r>
              <a:rPr lang="en-NZ" dirty="0" smtClean="0"/>
              <a:t>Meridian City</a:t>
            </a:r>
            <a:endParaRPr lang="en-NZ" dirty="0"/>
          </a:p>
        </p:txBody>
      </p:sp>
    </p:spTree>
    <p:extLst>
      <p:ext uri="{BB962C8B-B14F-4D97-AF65-F5344CB8AC3E}">
        <p14:creationId xmlns:p14="http://schemas.microsoft.com/office/powerpoint/2010/main" val="19241758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a:r>
              <a:rPr lang="en-NZ" dirty="0" smtClean="0"/>
              <a:t>About Horizon Zero Dawn</a:t>
            </a:r>
            <a:endParaRPr lang="en-NZ" dirty="0"/>
          </a:p>
        </p:txBody>
      </p:sp>
      <p:sp>
        <p:nvSpPr>
          <p:cNvPr id="3" name="Content Placeholder 2"/>
          <p:cNvSpPr>
            <a:spLocks noGrp="1"/>
          </p:cNvSpPr>
          <p:nvPr>
            <p:ph idx="1"/>
          </p:nvPr>
        </p:nvSpPr>
        <p:spPr/>
        <p:txBody>
          <a:bodyPr/>
          <a:lstStyle/>
          <a:p>
            <a:r>
              <a:rPr lang="en-NZ" dirty="0" smtClean="0"/>
              <a:t>New IP was a big departure from the </a:t>
            </a:r>
            <a:r>
              <a:rPr lang="en-NZ" dirty="0" err="1" smtClean="0"/>
              <a:t>Killzone</a:t>
            </a:r>
            <a:r>
              <a:rPr lang="en-NZ" dirty="0" smtClean="0"/>
              <a:t> FPS series</a:t>
            </a:r>
          </a:p>
          <a:p>
            <a:r>
              <a:rPr lang="en-NZ" dirty="0" smtClean="0"/>
              <a:t>New challenges</a:t>
            </a:r>
          </a:p>
          <a:p>
            <a:pPr lvl="1"/>
            <a:r>
              <a:rPr lang="en-NZ" dirty="0" smtClean="0"/>
              <a:t>Large world size</a:t>
            </a:r>
          </a:p>
          <a:p>
            <a:pPr lvl="1"/>
            <a:r>
              <a:rPr lang="en-NZ" dirty="0" smtClean="0"/>
              <a:t>Huge content size</a:t>
            </a:r>
          </a:p>
          <a:p>
            <a:pPr lvl="1"/>
            <a:r>
              <a:rPr lang="en-NZ" dirty="0" smtClean="0"/>
              <a:t>Content </a:t>
            </a:r>
            <a:r>
              <a:rPr lang="en-NZ" dirty="0"/>
              <a:t>in small pieces</a:t>
            </a:r>
          </a:p>
          <a:p>
            <a:pPr lvl="1"/>
            <a:r>
              <a:rPr lang="en-NZ" dirty="0" smtClean="0"/>
              <a:t>See all the way to the horizon</a:t>
            </a:r>
          </a:p>
          <a:p>
            <a:pPr lvl="1"/>
            <a:r>
              <a:rPr lang="en-NZ" dirty="0"/>
              <a:t>Variable density (settlements, cauldrons)</a:t>
            </a:r>
          </a:p>
          <a:p>
            <a:pPr lvl="1"/>
            <a:r>
              <a:rPr lang="en-NZ" dirty="0" smtClean="0"/>
              <a:t>Continuous streaming</a:t>
            </a:r>
          </a:p>
          <a:p>
            <a:pPr lvl="1"/>
            <a:r>
              <a:rPr lang="en-NZ" dirty="0" smtClean="0"/>
              <a:t>Random encounters</a:t>
            </a:r>
          </a:p>
        </p:txBody>
      </p:sp>
    </p:spTree>
    <p:extLst>
      <p:ext uri="{BB962C8B-B14F-4D97-AF65-F5344CB8AC3E}">
        <p14:creationId xmlns:p14="http://schemas.microsoft.com/office/powerpoint/2010/main" val="27282960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3"/>
          <p:cNvSpPr txBox="1">
            <a:spLocks/>
          </p:cNvSpPr>
          <p:nvPr/>
        </p:nvSpPr>
        <p:spPr>
          <a:xfrm>
            <a:off x="-25558" y="549434"/>
            <a:ext cx="12215972" cy="720090"/>
          </a:xfrm>
          <a:prstGeom prst="rect">
            <a:avLst/>
          </a:prstGeom>
          <a:solidFill>
            <a:schemeClr val="tx1"/>
          </a:solidFill>
        </p:spPr>
        <p:txBody>
          <a:bodyPr vert="horz" lIns="360000" tIns="45719" rIns="91438" bIns="45719" rtlCol="0" anchor="ctr">
            <a:normAutofit/>
          </a:bodyPr>
          <a:lst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a:lstStyle>
          <a:p>
            <a:pPr>
              <a:spcBef>
                <a:spcPts val="1200"/>
              </a:spcBef>
            </a:pPr>
            <a:r>
              <a:rPr lang="en-NZ" dirty="0" smtClean="0"/>
              <a:t>Meridian City: No static geometry</a:t>
            </a:r>
            <a:endParaRPr lang="en-NZ" dirty="0"/>
          </a:p>
        </p:txBody>
      </p:sp>
    </p:spTree>
    <p:extLst>
      <p:ext uri="{BB962C8B-B14F-4D97-AF65-F5344CB8AC3E}">
        <p14:creationId xmlns:p14="http://schemas.microsoft.com/office/powerpoint/2010/main" val="4698253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Title 3"/>
          <p:cNvSpPr txBox="1">
            <a:spLocks/>
          </p:cNvSpPr>
          <p:nvPr/>
        </p:nvSpPr>
        <p:spPr>
          <a:xfrm>
            <a:off x="-25558" y="549434"/>
            <a:ext cx="12215972" cy="720090"/>
          </a:xfrm>
          <a:prstGeom prst="rect">
            <a:avLst/>
          </a:prstGeom>
          <a:solidFill>
            <a:schemeClr val="tx1"/>
          </a:solidFill>
        </p:spPr>
        <p:txBody>
          <a:bodyPr vert="horz" lIns="360000" tIns="45719" rIns="91438" bIns="45719" rtlCol="0" anchor="ctr">
            <a:normAutofit/>
          </a:bodyPr>
          <a:lstStyle>
            <a:lvl1pPr algn="l" defTabSz="914377" rtl="0" eaLnBrk="1" latinLnBrk="0" hangingPunct="1">
              <a:lnSpc>
                <a:spcPct val="90000"/>
              </a:lnSpc>
              <a:spcBef>
                <a:spcPct val="0"/>
              </a:spcBef>
              <a:buNone/>
              <a:defRPr sz="4000" kern="1200">
                <a:solidFill>
                  <a:schemeClr val="bg1"/>
                </a:solidFill>
                <a:latin typeface="HeronSans SemiBold" pitchFamily="50" charset="0"/>
                <a:ea typeface="+mj-ea"/>
                <a:cs typeface="+mj-cs"/>
              </a:defRPr>
            </a:lvl1pPr>
          </a:lstStyle>
          <a:p>
            <a:pPr>
              <a:spcBef>
                <a:spcPts val="1200"/>
              </a:spcBef>
            </a:pPr>
            <a:r>
              <a:rPr lang="en-NZ" dirty="0" smtClean="0"/>
              <a:t>Meridian City: Static density</a:t>
            </a:r>
            <a:endParaRPr lang="en-NZ" dirty="0"/>
          </a:p>
        </p:txBody>
      </p:sp>
    </p:spTree>
    <p:extLst>
      <p:ext uri="{BB962C8B-B14F-4D97-AF65-F5344CB8AC3E}">
        <p14:creationId xmlns:p14="http://schemas.microsoft.com/office/powerpoint/2010/main" val="24074418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Future work</a:t>
            </a:r>
            <a:endParaRPr lang="en-NZ" dirty="0"/>
          </a:p>
        </p:txBody>
      </p:sp>
      <p:sp>
        <p:nvSpPr>
          <p:cNvPr id="3" name="Content Placeholder 2"/>
          <p:cNvSpPr>
            <a:spLocks noGrp="1"/>
          </p:cNvSpPr>
          <p:nvPr>
            <p:ph idx="1"/>
          </p:nvPr>
        </p:nvSpPr>
        <p:spPr/>
        <p:txBody>
          <a:bodyPr>
            <a:normAutofit/>
          </a:bodyPr>
          <a:lstStyle/>
          <a:p>
            <a:r>
              <a:rPr lang="en-NZ" dirty="0" smtClean="0"/>
              <a:t>Original design was conservative with compute</a:t>
            </a:r>
          </a:p>
          <a:p>
            <a:pPr lvl="1"/>
            <a:r>
              <a:rPr lang="en-NZ" dirty="0" smtClean="0"/>
              <a:t>PS4 compute very fast, very flexible</a:t>
            </a:r>
          </a:p>
          <a:p>
            <a:r>
              <a:rPr lang="en-NZ" dirty="0" smtClean="0"/>
              <a:t>Move more work from CPU</a:t>
            </a:r>
          </a:p>
          <a:p>
            <a:pPr lvl="1"/>
            <a:r>
              <a:rPr lang="en-NZ" dirty="0" smtClean="0"/>
              <a:t>Move tile/cluster cull to compute</a:t>
            </a:r>
          </a:p>
          <a:p>
            <a:pPr lvl="1"/>
            <a:r>
              <a:rPr lang="en-NZ" dirty="0" smtClean="0"/>
              <a:t>Let compute produce </a:t>
            </a:r>
            <a:r>
              <a:rPr lang="en-NZ" dirty="0" err="1" smtClean="0"/>
              <a:t>shader</a:t>
            </a:r>
            <a:r>
              <a:rPr lang="en-NZ" dirty="0" smtClean="0"/>
              <a:t> constants directly</a:t>
            </a:r>
          </a:p>
          <a:p>
            <a:r>
              <a:rPr lang="en-NZ" dirty="0" smtClean="0"/>
              <a:t>Move dynamic content to (Static)Scene</a:t>
            </a:r>
          </a:p>
          <a:p>
            <a:pPr lvl="1"/>
            <a:r>
              <a:rPr lang="en-NZ" dirty="0" smtClean="0"/>
              <a:t>Needs faster object addition and removal</a:t>
            </a:r>
          </a:p>
          <a:p>
            <a:pPr lvl="1"/>
            <a:r>
              <a:rPr lang="en-NZ" dirty="0" smtClean="0"/>
              <a:t>Needs faster (and/or simpler) spatial structure</a:t>
            </a:r>
          </a:p>
          <a:p>
            <a:pPr lvl="1"/>
            <a:r>
              <a:rPr lang="en-NZ" dirty="0" smtClean="0"/>
              <a:t>Particularly needed for placement (vegetation etc.) meshes</a:t>
            </a:r>
          </a:p>
        </p:txBody>
      </p:sp>
    </p:spTree>
    <p:extLst>
      <p:ext uri="{BB962C8B-B14F-4D97-AF65-F5344CB8AC3E}">
        <p14:creationId xmlns:p14="http://schemas.microsoft.com/office/powerpoint/2010/main" val="185959901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Conclusion</a:t>
            </a:r>
            <a:endParaRPr lang="en-NZ" dirty="0"/>
          </a:p>
        </p:txBody>
      </p:sp>
      <p:sp>
        <p:nvSpPr>
          <p:cNvPr id="3" name="Content Placeholder 2"/>
          <p:cNvSpPr>
            <a:spLocks noGrp="1"/>
          </p:cNvSpPr>
          <p:nvPr>
            <p:ph idx="1"/>
          </p:nvPr>
        </p:nvSpPr>
        <p:spPr/>
        <p:txBody>
          <a:bodyPr/>
          <a:lstStyle/>
          <a:p>
            <a:r>
              <a:rPr lang="en-NZ" dirty="0" smtClean="0"/>
              <a:t>PS4 compute is great </a:t>
            </a:r>
            <a:r>
              <a:rPr lang="en-NZ" dirty="0" smtClean="0">
                <a:sym typeface="Wingdings" pitchFamily="2" charset="2"/>
              </a:rPr>
              <a:t></a:t>
            </a:r>
          </a:p>
          <a:p>
            <a:r>
              <a:rPr lang="en-NZ" dirty="0" smtClean="0">
                <a:sym typeface="Wingdings" pitchFamily="2" charset="2"/>
              </a:rPr>
              <a:t>Simple solutions are great</a:t>
            </a:r>
          </a:p>
          <a:p>
            <a:pPr lvl="1"/>
            <a:r>
              <a:rPr lang="en-NZ" dirty="0" smtClean="0">
                <a:sym typeface="Wingdings" pitchFamily="2" charset="2"/>
              </a:rPr>
              <a:t>Do dumb stuff, lots of it, but </a:t>
            </a:r>
            <a:r>
              <a:rPr lang="en-NZ" b="1" i="1" dirty="0" smtClean="0">
                <a:solidFill>
                  <a:srgbClr val="C00000"/>
                </a:solidFill>
                <a:sym typeface="Wingdings" pitchFamily="2" charset="2"/>
              </a:rPr>
              <a:t>really </a:t>
            </a:r>
            <a:r>
              <a:rPr lang="en-NZ" b="1" i="1" dirty="0" err="1" smtClean="0">
                <a:solidFill>
                  <a:srgbClr val="C00000"/>
                </a:solidFill>
                <a:sym typeface="Wingdings" pitchFamily="2" charset="2"/>
              </a:rPr>
              <a:t>really</a:t>
            </a:r>
            <a:r>
              <a:rPr lang="en-NZ" b="1" i="1" dirty="0" smtClean="0">
                <a:solidFill>
                  <a:srgbClr val="C00000"/>
                </a:solidFill>
                <a:sym typeface="Wingdings" pitchFamily="2" charset="2"/>
              </a:rPr>
              <a:t> fast</a:t>
            </a:r>
          </a:p>
          <a:p>
            <a:r>
              <a:rPr lang="en-NZ" dirty="0" smtClean="0">
                <a:sym typeface="Wingdings" pitchFamily="2" charset="2"/>
              </a:rPr>
              <a:t>Work within existing workflow</a:t>
            </a:r>
          </a:p>
          <a:p>
            <a:r>
              <a:rPr lang="en-NZ" dirty="0" smtClean="0">
                <a:sym typeface="Wingdings" pitchFamily="2" charset="2"/>
              </a:rPr>
              <a:t>Build to scale</a:t>
            </a:r>
          </a:p>
          <a:p>
            <a:pPr lvl="1"/>
            <a:r>
              <a:rPr lang="en-NZ" dirty="0" smtClean="0">
                <a:sym typeface="Wingdings" pitchFamily="2" charset="2"/>
              </a:rPr>
              <a:t>Content grew </a:t>
            </a:r>
            <a:r>
              <a:rPr lang="en-NZ" b="1" dirty="0" smtClean="0">
                <a:sym typeface="Wingdings" pitchFamily="2" charset="2"/>
              </a:rPr>
              <a:t>dramatically </a:t>
            </a:r>
            <a:br>
              <a:rPr lang="en-NZ" b="1" dirty="0" smtClean="0">
                <a:sym typeface="Wingdings" pitchFamily="2" charset="2"/>
              </a:rPr>
            </a:br>
            <a:r>
              <a:rPr lang="en-NZ" dirty="0" smtClean="0">
                <a:sym typeface="Wingdings" pitchFamily="2" charset="2"/>
              </a:rPr>
              <a:t>towards the end of the project</a:t>
            </a:r>
          </a:p>
          <a:p>
            <a:pPr lvl="1"/>
            <a:r>
              <a:rPr lang="en-NZ" dirty="0" smtClean="0">
                <a:sym typeface="Wingdings" pitchFamily="2" charset="2"/>
              </a:rPr>
              <a:t>Tweaked the size and distribution of clusters</a:t>
            </a:r>
          </a:p>
          <a:p>
            <a:pPr lvl="1"/>
            <a:r>
              <a:rPr lang="en-NZ" dirty="0" smtClean="0">
                <a:sym typeface="Wingdings" pitchFamily="2" charset="2"/>
              </a:rPr>
              <a:t>New system generally coped</a:t>
            </a:r>
          </a:p>
        </p:txBody>
      </p:sp>
    </p:spTree>
    <p:extLst>
      <p:ext uri="{BB962C8B-B14F-4D97-AF65-F5344CB8AC3E}">
        <p14:creationId xmlns:p14="http://schemas.microsoft.com/office/powerpoint/2010/main" val="41511207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Decima pres background blu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0"/>
            <a:ext cx="12190413" cy="6859588"/>
          </a:xfrm>
          <a:prstGeom prst="rect">
            <a:avLst/>
          </a:prstGeom>
        </p:spPr>
      </p:pic>
      <p:sp>
        <p:nvSpPr>
          <p:cNvPr id="12" name="TextBox 11"/>
          <p:cNvSpPr txBox="1"/>
          <p:nvPr/>
        </p:nvSpPr>
        <p:spPr>
          <a:xfrm>
            <a:off x="2971006" y="4181836"/>
            <a:ext cx="6550122" cy="1384993"/>
          </a:xfrm>
          <a:prstGeom prst="rect">
            <a:avLst/>
          </a:prstGeom>
          <a:noFill/>
        </p:spPr>
        <p:txBody>
          <a:bodyPr wrap="none" lIns="91438" tIns="45719" rIns="91438" bIns="45719" rtlCol="0">
            <a:spAutoFit/>
          </a:bodyPr>
          <a:lstStyle/>
          <a:p>
            <a:r>
              <a:rPr lang="en-US" sz="2100" b="1" spc="60" dirty="0" smtClean="0">
                <a:solidFill>
                  <a:schemeClr val="bg1"/>
                </a:solidFill>
                <a:latin typeface="+mj-lt"/>
              </a:rPr>
              <a:t>Special thanks to </a:t>
            </a:r>
            <a:r>
              <a:rPr lang="en-US" sz="2100" b="1" spc="60" dirty="0" err="1" smtClean="0">
                <a:solidFill>
                  <a:schemeClr val="bg1"/>
                </a:solidFill>
                <a:latin typeface="+mj-lt"/>
              </a:rPr>
              <a:t>Michiel</a:t>
            </a:r>
            <a:r>
              <a:rPr lang="en-US" sz="2100" b="1" spc="60" dirty="0" smtClean="0">
                <a:solidFill>
                  <a:schemeClr val="bg1"/>
                </a:solidFill>
                <a:latin typeface="+mj-lt"/>
              </a:rPr>
              <a:t>, </a:t>
            </a:r>
            <a:r>
              <a:rPr lang="en-US" sz="2100" b="1" spc="60" dirty="0" err="1" smtClean="0">
                <a:solidFill>
                  <a:schemeClr val="bg1"/>
                </a:solidFill>
                <a:latin typeface="+mj-lt"/>
              </a:rPr>
              <a:t>Jeroen</a:t>
            </a:r>
            <a:r>
              <a:rPr lang="en-US" sz="2100" b="1" spc="60" dirty="0" smtClean="0">
                <a:solidFill>
                  <a:schemeClr val="bg1"/>
                </a:solidFill>
                <a:latin typeface="+mj-lt"/>
              </a:rPr>
              <a:t>, Roland and the </a:t>
            </a:r>
          </a:p>
          <a:p>
            <a:r>
              <a:rPr lang="en-US" sz="2100" b="1" spc="60" dirty="0" smtClean="0">
                <a:solidFill>
                  <a:schemeClr val="bg1"/>
                </a:solidFill>
                <a:latin typeface="+mj-lt"/>
              </a:rPr>
              <a:t>Guerrilla Tech Team for making this talk possible today!</a:t>
            </a:r>
          </a:p>
          <a:p>
            <a:endParaRPr lang="en-US" sz="2100" b="1" spc="60" dirty="0">
              <a:solidFill>
                <a:schemeClr val="bg1"/>
              </a:solidFill>
              <a:latin typeface="+mj-lt"/>
            </a:endParaRPr>
          </a:p>
          <a:p>
            <a:r>
              <a:rPr lang="en-US" sz="2100" b="1" spc="60" dirty="0" smtClean="0">
                <a:solidFill>
                  <a:schemeClr val="bg1"/>
                </a:solidFill>
                <a:latin typeface="+mj-lt"/>
              </a:rPr>
              <a:t>will@secondintention.com</a:t>
            </a:r>
            <a:endParaRPr lang="en-US" sz="2100" b="1" spc="60" dirty="0">
              <a:solidFill>
                <a:schemeClr val="bg1"/>
              </a:solidFill>
              <a:latin typeface="+mj-lt"/>
            </a:endParaRPr>
          </a:p>
        </p:txBody>
      </p:sp>
      <p:sp>
        <p:nvSpPr>
          <p:cNvPr id="3" name="Title 2"/>
          <p:cNvSpPr>
            <a:spLocks noGrp="1"/>
          </p:cNvSpPr>
          <p:nvPr>
            <p:ph type="title"/>
          </p:nvPr>
        </p:nvSpPr>
        <p:spPr/>
        <p:txBody>
          <a:bodyPr/>
          <a:lstStyle/>
          <a:p>
            <a:endParaRPr lang="en-NZ" dirty="0"/>
          </a:p>
        </p:txBody>
      </p:sp>
      <p:pic>
        <p:nvPicPr>
          <p:cNvPr id="21" name="Picture 20"/>
          <p:cNvPicPr>
            <a:picLocks noChangeAspect="1"/>
          </p:cNvPicPr>
          <p:nvPr/>
        </p:nvPicPr>
        <p:blipFill rotWithShape="1">
          <a:blip r:embed="rId6">
            <a:extLst>
              <a:ext uri="{28A0092B-C50C-407E-A947-70E740481C1C}">
                <a14:useLocalDpi xmlns:a14="http://schemas.microsoft.com/office/drawing/2010/main" val="0"/>
              </a:ext>
            </a:extLst>
          </a:blip>
          <a:srcRect l="28435" t="17767" r="15917" b="31952"/>
          <a:stretch/>
        </p:blipFill>
        <p:spPr>
          <a:xfrm>
            <a:off x="2731477" y="422992"/>
            <a:ext cx="4618892" cy="2347549"/>
          </a:xfrm>
          <a:prstGeom prst="rect">
            <a:avLst/>
          </a:prstGeom>
        </p:spPr>
      </p:pic>
      <p:sp>
        <p:nvSpPr>
          <p:cNvPr id="22" name="Title 1"/>
          <p:cNvSpPr txBox="1">
            <a:spLocks/>
          </p:cNvSpPr>
          <p:nvPr/>
        </p:nvSpPr>
        <p:spPr>
          <a:xfrm>
            <a:off x="2926963" y="3201194"/>
            <a:ext cx="8084168" cy="1394197"/>
          </a:xfrm>
          <a:prstGeom prst="rect">
            <a:avLst/>
          </a:prstGeom>
        </p:spPr>
        <p:txBody>
          <a:bodyPr vert="horz" lIns="96744" tIns="48371" rIns="96744" bIns="48371">
            <a:noAutofit/>
          </a:bodyPr>
          <a:lstStyle>
            <a:lvl1pPr algn="r" rtl="0" eaLnBrk="1" fontAlgn="base" hangingPunct="1">
              <a:spcBef>
                <a:spcPct val="0"/>
              </a:spcBef>
              <a:spcAft>
                <a:spcPct val="0"/>
              </a:spcAft>
              <a:defRPr sz="3300">
                <a:solidFill>
                  <a:schemeClr val="tx1"/>
                </a:solidFill>
                <a:latin typeface="Alte DIN 1451 Mittelschrift gep" pitchFamily="34" charset="0"/>
                <a:ea typeface="Alte DIN 1451 Mittelschrift gep" pitchFamily="34" charset="0"/>
                <a:cs typeface="MS PGothic" pitchFamily="34" charset="-128"/>
              </a:defRPr>
            </a:lvl1pPr>
            <a:lvl2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2pPr>
            <a:lvl3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3pPr>
            <a:lvl4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4pPr>
            <a:lvl5pPr algn="l" rtl="0" eaLnBrk="1" fontAlgn="base" hangingPunct="1">
              <a:spcBef>
                <a:spcPct val="0"/>
              </a:spcBef>
              <a:spcAft>
                <a:spcPct val="0"/>
              </a:spcAft>
              <a:defRPr sz="3300">
                <a:solidFill>
                  <a:schemeClr val="tx2"/>
                </a:solidFill>
                <a:latin typeface="Arial" charset="0"/>
                <a:ea typeface="MS PGothic" pitchFamily="34" charset="-128"/>
                <a:cs typeface="MS PGothic" pitchFamily="34" charset="-128"/>
              </a:defRPr>
            </a:lvl5pPr>
            <a:lvl6pPr marL="48375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6pPr>
            <a:lvl7pPr marL="967501"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7pPr>
            <a:lvl8pPr marL="1451253"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8pPr>
            <a:lvl9pPr marL="1935002" algn="l" rtl="0" eaLnBrk="1" fontAlgn="base" hangingPunct="1">
              <a:spcBef>
                <a:spcPct val="0"/>
              </a:spcBef>
              <a:spcAft>
                <a:spcPct val="0"/>
              </a:spcAft>
              <a:defRPr sz="3300">
                <a:solidFill>
                  <a:schemeClr val="tx2"/>
                </a:solidFill>
                <a:latin typeface="Arial" charset="0"/>
                <a:ea typeface="ＭＳ Ｐゴシック" charset="0"/>
                <a:cs typeface="ＭＳ Ｐゴシック" charset="0"/>
              </a:defRPr>
            </a:lvl9pPr>
          </a:lstStyle>
          <a:p>
            <a:pPr algn="l">
              <a:lnSpc>
                <a:spcPct val="70000"/>
              </a:lnSpc>
            </a:pPr>
            <a:r>
              <a:rPr lang="en-US" sz="5400" cap="all" dirty="0" smtClean="0">
                <a:solidFill>
                  <a:schemeClr val="bg1"/>
                </a:solidFill>
                <a:latin typeface="HeronSans SemiBold" panose="02000503040000020004" pitchFamily="50" charset="0"/>
              </a:rPr>
              <a:t>Questions?</a:t>
            </a:r>
            <a:endParaRPr lang="en-US" sz="5400" cap="all" dirty="0">
              <a:solidFill>
                <a:schemeClr val="bg1"/>
              </a:solidFill>
              <a:latin typeface="HeronSans SemiBold" panose="02000503040000020004" pitchFamily="50" charset="0"/>
            </a:endParaRPr>
          </a:p>
        </p:txBody>
      </p:sp>
      <p:pic>
        <p:nvPicPr>
          <p:cNvPr id="23" name="Picture 22"/>
          <p:cNvPicPr>
            <a:picLocks noChangeAspect="1"/>
          </p:cNvPicPr>
          <p:nvPr/>
        </p:nvPicPr>
        <p:blipFill rotWithShape="1">
          <a:blip r:embed="rId7">
            <a:extLst>
              <a:ext uri="{BEBA8EAE-BF5A-486C-A8C5-ECC9F3942E4B}">
                <a14:imgProps xmlns:a14="http://schemas.microsoft.com/office/drawing/2010/main">
                  <a14:imgLayer r:embed="rId8">
                    <a14:imgEffect>
                      <a14:brightnessContrast bright="-28000"/>
                    </a14:imgEffect>
                  </a14:imgLayer>
                </a14:imgProps>
              </a:ext>
              <a:ext uri="{28A0092B-C50C-407E-A947-70E740481C1C}">
                <a14:useLocalDpi xmlns:a14="http://schemas.microsoft.com/office/drawing/2010/main" val="0"/>
              </a:ext>
            </a:extLst>
          </a:blip>
          <a:srcRect l="4862" t="17767" r="70916" b="31952"/>
          <a:stretch/>
        </p:blipFill>
        <p:spPr>
          <a:xfrm>
            <a:off x="462987" y="395114"/>
            <a:ext cx="2133177" cy="2490835"/>
          </a:xfrm>
          <a:prstGeom prst="rect">
            <a:avLst/>
          </a:prstGeom>
        </p:spPr>
      </p:pic>
    </p:spTree>
    <p:extLst>
      <p:ext uri="{BB962C8B-B14F-4D97-AF65-F5344CB8AC3E}">
        <p14:creationId xmlns:p14="http://schemas.microsoft.com/office/powerpoint/2010/main" val="3394905450"/>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16"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9"/>
                </p:tgtEl>
              </p:cMediaNode>
            </p:video>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Reference</a:t>
            </a:r>
            <a:endParaRPr lang="en-NZ" dirty="0"/>
          </a:p>
        </p:txBody>
      </p:sp>
      <p:sp>
        <p:nvSpPr>
          <p:cNvPr id="3" name="Content Placeholder 2"/>
          <p:cNvSpPr>
            <a:spLocks noGrp="1"/>
          </p:cNvSpPr>
          <p:nvPr>
            <p:ph idx="1"/>
          </p:nvPr>
        </p:nvSpPr>
        <p:spPr/>
        <p:txBody>
          <a:bodyPr/>
          <a:lstStyle/>
          <a:p>
            <a:r>
              <a:rPr lang="en-NZ" dirty="0" smtClean="0"/>
              <a:t>[Adinetz14] Optimized filtering with warp-aggregated atomics</a:t>
            </a:r>
            <a:endParaRPr lang="en-NZ" sz="2000" dirty="0" smtClean="0"/>
          </a:p>
          <a:p>
            <a:pPr marL="342900" indent="-342900">
              <a:buFont typeface="Arial" pitchFamily="34" charset="0"/>
              <a:buChar char="•"/>
            </a:pPr>
            <a:r>
              <a:rPr lang="en-NZ" sz="2000" dirty="0">
                <a:sym typeface="Wingdings" pitchFamily="2" charset="2"/>
              </a:rPr>
              <a:t>https://devblogs.nvidia.com/parallelforall/cuda-pro-tip-optimized-filtering-warp-aggregated-atomics/</a:t>
            </a:r>
            <a:endParaRPr lang="en-NZ" dirty="0" smtClean="0">
              <a:sym typeface="Wingdings" pitchFamily="2" charset="2"/>
            </a:endParaRPr>
          </a:p>
        </p:txBody>
      </p:sp>
    </p:spTree>
    <p:extLst>
      <p:ext uri="{BB962C8B-B14F-4D97-AF65-F5344CB8AC3E}">
        <p14:creationId xmlns:p14="http://schemas.microsoft.com/office/powerpoint/2010/main" val="337046510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Bonus slides: Occlusion culling</a:t>
            </a:r>
            <a:endParaRPr lang="en-NZ" dirty="0"/>
          </a:p>
        </p:txBody>
      </p:sp>
      <p:sp>
        <p:nvSpPr>
          <p:cNvPr id="3" name="Content Placeholder 2"/>
          <p:cNvSpPr>
            <a:spLocks noGrp="1"/>
          </p:cNvSpPr>
          <p:nvPr>
            <p:ph idx="1"/>
          </p:nvPr>
        </p:nvSpPr>
        <p:spPr/>
        <p:txBody>
          <a:bodyPr/>
          <a:lstStyle/>
          <a:p>
            <a:r>
              <a:rPr lang="en-NZ" dirty="0" smtClean="0"/>
              <a:t>Test against previous frame’s depth buffer</a:t>
            </a:r>
          </a:p>
          <a:p>
            <a:pPr lvl="1"/>
            <a:r>
              <a:rPr lang="en-NZ" dirty="0" smtClean="0"/>
              <a:t>On PS4 we read compressed depth tiles</a:t>
            </a:r>
          </a:p>
          <a:p>
            <a:pPr lvl="1"/>
            <a:r>
              <a:rPr lang="en-NZ" dirty="0" smtClean="0"/>
              <a:t>Generate conservative MIP chain</a:t>
            </a:r>
          </a:p>
          <a:p>
            <a:r>
              <a:rPr lang="en-NZ" dirty="0" smtClean="0"/>
              <a:t>Simple and surprisingly effective</a:t>
            </a:r>
          </a:p>
          <a:p>
            <a:pPr lvl="1"/>
            <a:r>
              <a:rPr lang="en-NZ" dirty="0" err="1" smtClean="0"/>
              <a:t>Reproject</a:t>
            </a:r>
            <a:r>
              <a:rPr lang="en-NZ" dirty="0" smtClean="0"/>
              <a:t> and test bounding boxes against one MIP</a:t>
            </a:r>
          </a:p>
          <a:p>
            <a:pPr lvl="2"/>
            <a:r>
              <a:rPr lang="en-NZ" dirty="0" smtClean="0"/>
              <a:t>Constant-time test of four </a:t>
            </a:r>
            <a:r>
              <a:rPr lang="en-NZ" dirty="0" err="1" smtClean="0"/>
              <a:t>texels</a:t>
            </a:r>
            <a:r>
              <a:rPr lang="en-NZ" dirty="0" smtClean="0"/>
              <a:t> for small objects</a:t>
            </a:r>
            <a:endParaRPr lang="en-NZ" dirty="0"/>
          </a:p>
          <a:p>
            <a:pPr lvl="2"/>
            <a:r>
              <a:rPr lang="en-NZ" dirty="0" smtClean="0"/>
              <a:t>Scan box of </a:t>
            </a:r>
            <a:r>
              <a:rPr lang="en-NZ" dirty="0" err="1" smtClean="0"/>
              <a:t>texels</a:t>
            </a:r>
            <a:r>
              <a:rPr lang="en-NZ" dirty="0" smtClean="0"/>
              <a:t> for larger objects</a:t>
            </a:r>
          </a:p>
          <a:p>
            <a:pPr lvl="1"/>
            <a:r>
              <a:rPr lang="en-NZ" dirty="0" smtClean="0"/>
              <a:t>Tricky to schedule with GPU rendering</a:t>
            </a:r>
          </a:p>
          <a:p>
            <a:pPr lvl="1"/>
            <a:r>
              <a:rPr lang="en-NZ" dirty="0" smtClean="0"/>
              <a:t>Not perfect, but good enough</a:t>
            </a:r>
          </a:p>
        </p:txBody>
      </p:sp>
    </p:spTree>
    <p:extLst>
      <p:ext uri="{BB962C8B-B14F-4D97-AF65-F5344CB8AC3E}">
        <p14:creationId xmlns:p14="http://schemas.microsoft.com/office/powerpoint/2010/main" val="34555249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title" idx="4294967295"/>
          </p:nvPr>
        </p:nvSpPr>
        <p:spPr/>
        <p:txBody>
          <a:bodyPr/>
          <a:lstStyle/>
          <a:p>
            <a:r>
              <a:rPr lang="en-NZ" dirty="0" smtClean="0"/>
              <a:t>Occlusion buffer</a:t>
            </a:r>
            <a:endParaRPr lang="en-NZ" dirty="0"/>
          </a:p>
        </p:txBody>
      </p:sp>
    </p:spTree>
    <p:extLst>
      <p:ext uri="{BB962C8B-B14F-4D97-AF65-F5344CB8AC3E}">
        <p14:creationId xmlns:p14="http://schemas.microsoft.com/office/powerpoint/2010/main" val="372450905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NZ" dirty="0" smtClean="0"/>
              <a:t>Bonus slides: Occlusion</a:t>
            </a:r>
            <a:r>
              <a:rPr lang="en-NZ" baseline="0" dirty="0" smtClean="0"/>
              <a:t> culling</a:t>
            </a:r>
            <a:endParaRPr lang="en-NZ" dirty="0"/>
          </a:p>
        </p:txBody>
      </p:sp>
      <p:sp>
        <p:nvSpPr>
          <p:cNvPr id="3" name="Content Placeholder 2"/>
          <p:cNvSpPr>
            <a:spLocks noGrp="1"/>
          </p:cNvSpPr>
          <p:nvPr>
            <p:ph idx="1"/>
          </p:nvPr>
        </p:nvSpPr>
        <p:spPr/>
        <p:txBody>
          <a:bodyPr/>
          <a:lstStyle/>
          <a:p>
            <a:r>
              <a:rPr lang="en-NZ" dirty="0" smtClean="0"/>
              <a:t>We occlusion cull everywhere we frustum cull</a:t>
            </a:r>
          </a:p>
          <a:p>
            <a:pPr lvl="1"/>
            <a:r>
              <a:rPr lang="en-NZ" dirty="0" smtClean="0"/>
              <a:t>For every dynamic k-d tree node, </a:t>
            </a:r>
            <a:r>
              <a:rPr lang="en-NZ" dirty="0" err="1" smtClean="0"/>
              <a:t>DrawableObject</a:t>
            </a:r>
            <a:r>
              <a:rPr lang="en-NZ" dirty="0" smtClean="0"/>
              <a:t>, </a:t>
            </a:r>
            <a:r>
              <a:rPr lang="en-NZ" dirty="0" err="1" smtClean="0"/>
              <a:t>DrawableSetup</a:t>
            </a:r>
            <a:endParaRPr lang="en-NZ" dirty="0" smtClean="0"/>
          </a:p>
          <a:p>
            <a:pPr lvl="1"/>
            <a:r>
              <a:rPr lang="en-NZ" dirty="0" smtClean="0"/>
              <a:t>For every static </a:t>
            </a:r>
            <a:r>
              <a:rPr lang="en-NZ" dirty="0" err="1" smtClean="0"/>
              <a:t>QueryInstance</a:t>
            </a:r>
            <a:endParaRPr lang="en-NZ" dirty="0" smtClean="0"/>
          </a:p>
          <a:p>
            <a:pPr lvl="1"/>
            <a:r>
              <a:rPr lang="en-NZ" dirty="0" smtClean="0"/>
              <a:t>Same data and algorithm on CPU and GPU</a:t>
            </a:r>
          </a:p>
          <a:p>
            <a:pPr lvl="1"/>
            <a:r>
              <a:rPr lang="en-NZ" dirty="0" smtClean="0"/>
              <a:t>Used for </a:t>
            </a:r>
            <a:r>
              <a:rPr lang="en-NZ" dirty="0"/>
              <a:t>player </a:t>
            </a:r>
            <a:r>
              <a:rPr lang="en-NZ" dirty="0" smtClean="0"/>
              <a:t>camera queries, </a:t>
            </a:r>
            <a:r>
              <a:rPr lang="en-NZ" dirty="0"/>
              <a:t>not </a:t>
            </a:r>
            <a:r>
              <a:rPr lang="en-NZ" dirty="0" smtClean="0"/>
              <a:t>shadow maps</a:t>
            </a:r>
          </a:p>
          <a:p>
            <a:r>
              <a:rPr lang="en-NZ" dirty="0" smtClean="0"/>
              <a:t>Straightforward compute implementation</a:t>
            </a:r>
          </a:p>
          <a:p>
            <a:pPr lvl="1"/>
            <a:r>
              <a:rPr lang="en-NZ" dirty="0" smtClean="0"/>
              <a:t>More complex SIMD implementation for CPU</a:t>
            </a:r>
            <a:endParaRPr lang="en-NZ" dirty="0"/>
          </a:p>
        </p:txBody>
      </p:sp>
    </p:spTree>
    <p:extLst>
      <p:ext uri="{BB962C8B-B14F-4D97-AF65-F5344CB8AC3E}">
        <p14:creationId xmlns:p14="http://schemas.microsoft.com/office/powerpoint/2010/main" val="238748427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949159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337575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176659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225693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DEFINEDINNAVIGATOR" val="True"/>
  <p:tag name="HOTSPOTTYPE" val="DefinedInNavigator"/>
  <p:tag name="BRANCHTO" val="262"/>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28557</TotalTime>
  <Words>6788</Words>
  <Application>Microsoft Office PowerPoint</Application>
  <PresentationFormat>Custom</PresentationFormat>
  <Paragraphs>959</Paragraphs>
  <Slides>58</Slides>
  <Notes>50</Notes>
  <HiddenSlides>0</HiddenSlides>
  <MMClips>7</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58</vt:i4>
      </vt:variant>
    </vt:vector>
  </HeadingPairs>
  <TitlesOfParts>
    <vt:vector size="70" baseType="lpstr">
      <vt:lpstr>Arial</vt:lpstr>
      <vt:lpstr>Alte DIN 1451 Mittelschrift gep</vt:lpstr>
      <vt:lpstr>HeronSans SemiBold</vt:lpstr>
      <vt:lpstr>Courier New</vt:lpstr>
      <vt:lpstr>Bookman Old Style</vt:lpstr>
      <vt:lpstr>ヒラギノ角ゴ Pro W3</vt:lpstr>
      <vt:lpstr>Lucida Sans Typewriter</vt:lpstr>
      <vt:lpstr>Calibri Light</vt:lpstr>
      <vt:lpstr>MS PGothic</vt:lpstr>
      <vt:lpstr>Wingdings</vt:lpstr>
      <vt:lpstr>Verdana</vt:lpstr>
      <vt:lpstr>Office Theme</vt:lpstr>
      <vt:lpstr>PowerPoint Presentation</vt:lpstr>
      <vt:lpstr>PowerPoint Presentation</vt:lpstr>
      <vt:lpstr>About me</vt:lpstr>
      <vt:lpstr>About Guerrilla</vt:lpstr>
      <vt:lpstr>About Horizon Zero Dawn</vt:lpstr>
      <vt:lpstr>PowerPoint Presentation</vt:lpstr>
      <vt:lpstr>PowerPoint Presentation</vt:lpstr>
      <vt:lpstr>PowerPoint Presentation</vt:lpstr>
      <vt:lpstr>PowerPoint Presentation</vt:lpstr>
      <vt:lpstr>PowerPoint Presentation</vt:lpstr>
      <vt:lpstr>Existing system – Models</vt:lpstr>
      <vt:lpstr>Existing system – Instances</vt:lpstr>
      <vt:lpstr>Existing system - Queries</vt:lpstr>
      <vt:lpstr>Existing system - Queries</vt:lpstr>
      <vt:lpstr>Existing system - Problems</vt:lpstr>
      <vt:lpstr>PowerPoint Presentation</vt:lpstr>
      <vt:lpstr>Basic goals</vt:lpstr>
      <vt:lpstr>New system - StaticScene</vt:lpstr>
      <vt:lpstr>Input constraints</vt:lpstr>
      <vt:lpstr>Input constraints</vt:lpstr>
      <vt:lpstr>High level structure: StaticTile</vt:lpstr>
      <vt:lpstr>High level data: Tile contents</vt:lpstr>
      <vt:lpstr>Low level data: QueryInstance</vt:lpstr>
      <vt:lpstr>Low level data: QuerySetup/QueryObject</vt:lpstr>
      <vt:lpstr>Building tiles: Loading</vt:lpstr>
      <vt:lpstr>Building tiles: Spatial partition</vt:lpstr>
      <vt:lpstr>Aside: Morton numbers</vt:lpstr>
      <vt:lpstr>CPU job for query</vt:lpstr>
      <vt:lpstr>GPU compute job for cluster</vt:lpstr>
      <vt:lpstr>GPU compute thread: Input and tests</vt:lpstr>
      <vt:lpstr>GPU compute thread: Output</vt:lpstr>
      <vt:lpstr>Aside: Some compute terminology</vt:lpstr>
      <vt:lpstr>Aside: Aggregated atomics</vt:lpstr>
      <vt:lpstr>Aside: Aggregated atomics</vt:lpstr>
      <vt:lpstr>Aside: Aggregated atomics</vt:lpstr>
      <vt:lpstr>PowerPoint Presentation</vt:lpstr>
      <vt:lpstr>Batching during query</vt:lpstr>
      <vt:lpstr>GPU compute thread: Batched output</vt:lpstr>
      <vt:lpstr>GPU compute thread: Batched output</vt:lpstr>
      <vt:lpstr>GPU compute thread: Batching</vt:lpstr>
      <vt:lpstr>GPU compute thread: One big batch</vt:lpstr>
      <vt:lpstr>GPU compute thread: Batches of one</vt:lpstr>
      <vt:lpstr>GPU compute thread: Batching</vt:lpstr>
      <vt:lpstr>PowerPoint Presentation</vt:lpstr>
      <vt:lpstr>Statistics</vt:lpstr>
      <vt:lpstr>Jungle</vt:lpstr>
      <vt:lpstr>PowerPoint Presentation</vt:lpstr>
      <vt:lpstr>PowerPoint Presentation</vt:lpstr>
      <vt:lpstr>PowerPoint Presentation</vt:lpstr>
      <vt:lpstr>PowerPoint Presentation</vt:lpstr>
      <vt:lpstr>PowerPoint Presentation</vt:lpstr>
      <vt:lpstr>Future work</vt:lpstr>
      <vt:lpstr>Conclusion</vt:lpstr>
      <vt:lpstr>PowerPoint Presentation</vt:lpstr>
      <vt:lpstr>Reference</vt:lpstr>
      <vt:lpstr>Bonus slides: Occlusion culling</vt:lpstr>
      <vt:lpstr>Occlusion buffer</vt:lpstr>
      <vt:lpstr>Bonus slides: Occlusion culling</vt:lpstr>
    </vt:vector>
  </TitlesOfParts>
  <Company>CMP Media</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GDC 2005</dc:title>
  <dc:creator>Jamil Moledina</dc:creator>
  <cp:lastModifiedBy>Jeroen Krebbers</cp:lastModifiedBy>
  <cp:revision>919</cp:revision>
  <cp:lastPrinted>1904-01-01T00:00:00Z</cp:lastPrinted>
  <dcterms:created xsi:type="dcterms:W3CDTF">2011-01-18T22:56:43Z</dcterms:created>
  <dcterms:modified xsi:type="dcterms:W3CDTF">2017-11-14T12:26:15Z</dcterms:modified>
</cp:coreProperties>
</file>